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8" r:id="rId9"/>
    <p:sldId id="263" r:id="rId10"/>
    <p:sldId id="264" r:id="rId11"/>
    <p:sldId id="265" r:id="rId12"/>
    <p:sldId id="269" r:id="rId13"/>
    <p:sldId id="270" r:id="rId14"/>
    <p:sldId id="272" r:id="rId15"/>
    <p:sldId id="271" r:id="rId16"/>
    <p:sldId id="273" r:id="rId17"/>
    <p:sldId id="274" r:id="rId18"/>
    <p:sldId id="277" r:id="rId19"/>
    <p:sldId id="282" r:id="rId20"/>
    <p:sldId id="281" r:id="rId21"/>
    <p:sldId id="283" r:id="rId22"/>
    <p:sldId id="285" r:id="rId23"/>
    <p:sldId id="286" r:id="rId24"/>
    <p:sldId id="287" r:id="rId25"/>
    <p:sldId id="290" r:id="rId26"/>
    <p:sldId id="289" r:id="rId27"/>
    <p:sldId id="288" r:id="rId28"/>
    <p:sldId id="291" r:id="rId29"/>
    <p:sldId id="295" r:id="rId30"/>
    <p:sldId id="296" r:id="rId31"/>
    <p:sldId id="293" r:id="rId32"/>
    <p:sldId id="292" r:id="rId33"/>
    <p:sldId id="294" r:id="rId34"/>
    <p:sldId id="297" r:id="rId35"/>
    <p:sldId id="299" r:id="rId36"/>
    <p:sldId id="300" r:id="rId37"/>
    <p:sldId id="301" r:id="rId38"/>
    <p:sldId id="302" r:id="rId39"/>
    <p:sldId id="298" r:id="rId40"/>
    <p:sldId id="276" r:id="rId41"/>
    <p:sldId id="303" r:id="rId42"/>
    <p:sldId id="305" r:id="rId43"/>
    <p:sldId id="306" r:id="rId44"/>
    <p:sldId id="275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E267"/>
    <a:srgbClr val="0033CC"/>
    <a:srgbClr val="F8F6A0"/>
    <a:srgbClr val="F9F1B5"/>
    <a:srgbClr val="9EFED3"/>
    <a:srgbClr val="F5E77D"/>
    <a:srgbClr val="FCD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660"/>
  </p:normalViewPr>
  <p:slideViewPr>
    <p:cSldViewPr snapToGrid="0">
      <p:cViewPr varScale="1">
        <p:scale>
          <a:sx n="99" d="100"/>
          <a:sy n="99" d="100"/>
        </p:scale>
        <p:origin x="2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9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1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9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9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3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3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35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55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41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F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12763" y="623888"/>
            <a:ext cx="8088312" cy="49069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Smut fungus disease and host density in native, naturalized, and invasive populations of the grass                        </a:t>
            </a:r>
            <a:r>
              <a:rPr lang="en-US" altLang="en-US" sz="3600" i="1"/>
              <a:t>Andropogon virginicus</a:t>
            </a:r>
            <a:r>
              <a:rPr lang="en-US" altLang="en-US" sz="3600"/>
              <a:t> (broomsedge)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3600"/>
          </a:p>
          <a:p>
            <a:pPr algn="ctr" eaLnBrk="1" hangingPunct="1">
              <a:spcBef>
                <a:spcPct val="50000"/>
              </a:spcBef>
            </a:pPr>
            <a:r>
              <a:rPr lang="en-US" altLang="en-US"/>
              <a:t>Janet A. Morrison                                                        Department of Biology                                                           The College of New Jersey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426450" cy="58769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Naturalizing in California                                                -  no categorization as invasive in any source        -  restricted mostly to Central Valley counties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</p:txBody>
      </p:sp>
      <p:pic>
        <p:nvPicPr>
          <p:cNvPr id="12291" name="Picture 5" descr="California County Distributional Map for Andropogon virgini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2141538"/>
            <a:ext cx="40259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426450" cy="63341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Invasive in Hawai’i                                                           HEAR – Hawai’ian Ecosystems at Risk Project </a:t>
            </a:r>
            <a:r>
              <a:rPr lang="en-US" altLang="en-US" sz="2000">
                <a:solidFill>
                  <a:srgbClr val="0033CC"/>
                </a:solidFill>
              </a:rPr>
              <a:t>http://www.hear.org/pier/species/andropogon_virginicus.htm</a:t>
            </a:r>
            <a:r>
              <a:rPr lang="en-US" altLang="en-US" sz="30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“Introduced and invasive”                              Hawai’i                                                                     Maui                                                                     Moloka’i                                                                   Kaua’i                                                                        Oah’u                                                                           Lana’i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Also “invasive” in Australia, New Zealand, other Pacific islands</a:t>
            </a:r>
          </a:p>
        </p:txBody>
      </p:sp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5408613" y="2195513"/>
            <a:ext cx="3001962" cy="3027362"/>
            <a:chOff x="2822" y="1529"/>
            <a:chExt cx="648" cy="810"/>
          </a:xfrm>
        </p:grpSpPr>
        <p:pic>
          <p:nvPicPr>
            <p:cNvPr id="13316" name="Picture 6" descr="Hawaii County Distributional Map for Andropogon virginicu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" y="1529"/>
              <a:ext cx="648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5" descr="Hawaii County Distributional Map for Andropogon virginic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098"/>
              <a:ext cx="59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426450" cy="63785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Population comparison across the three ranges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1. Initial survey to locate populations                        (January – July 2005)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East                                                                             - </a:t>
            </a:r>
            <a:r>
              <a:rPr lang="en-US" altLang="en-US" sz="2400"/>
              <a:t>used maps to locate public lands (parks), university and college lands, and research stations                                            </a:t>
            </a:r>
            <a:r>
              <a:rPr lang="en-US" altLang="en-US" sz="3000"/>
              <a:t>- </a:t>
            </a:r>
            <a:r>
              <a:rPr lang="en-US" altLang="en-US" sz="2400"/>
              <a:t> contacted agricultural extension agents for pasture sites</a:t>
            </a:r>
            <a:r>
              <a:rPr lang="en-US" altLang="en-US" sz="30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California                                                                           - </a:t>
            </a:r>
            <a:r>
              <a:rPr lang="en-US" altLang="en-US" sz="2400"/>
              <a:t>used on-line resources to focus the search: herbarium records, PLANTS database, Calflora                                                            </a:t>
            </a:r>
            <a:r>
              <a:rPr lang="en-US" altLang="en-US" sz="3000"/>
              <a:t>-</a:t>
            </a:r>
            <a:r>
              <a:rPr lang="en-US" altLang="en-US" sz="2400"/>
              <a:t> blanket emails to botanists etc.                                                      </a:t>
            </a:r>
            <a:r>
              <a:rPr lang="en-US" altLang="en-US" sz="3000"/>
              <a:t>-</a:t>
            </a:r>
            <a:r>
              <a:rPr lang="en-US" altLang="en-US" sz="2400"/>
              <a:t> maps for public lands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426450" cy="39544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Population comparison across the three ranges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1. Initial survey to locate populations                        (January – July 2005)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Hawai’i                                                                            </a:t>
            </a:r>
            <a:r>
              <a:rPr lang="en-US" altLang="en-US" sz="2400"/>
              <a:t>contacts with staff at Hawai’i Volcanoes National Park (HAVO), TNC, University of Hawai’i, U.S. Forest Service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228154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198438"/>
            <a:ext cx="8582025" cy="64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426450" cy="3133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Population comparison across the three ranges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1. Initial survey to locate populations                        (January – July 2005)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When a site was located – location by GPS, photograph with voice memo, no disease record.</a:t>
            </a:r>
          </a:p>
        </p:txBody>
      </p:sp>
      <p:pic>
        <p:nvPicPr>
          <p:cNvPr id="17411" name="Picture 3" descr="P702080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3" y="3541713"/>
            <a:ext cx="80025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426450" cy="267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Population comparison across the three ranges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1. Initial survey to locate populations                        (January – July 2005)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&gt; 100 populations for possible inclusion</a:t>
            </a:r>
          </a:p>
        </p:txBody>
      </p:sp>
      <p:pic>
        <p:nvPicPr>
          <p:cNvPr id="18435" name="Picture 5" descr="mso196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3990975"/>
            <a:ext cx="3316287" cy="2281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6" descr="mso980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990975"/>
            <a:ext cx="2455863" cy="2281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7" descr="msoE735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976688"/>
            <a:ext cx="2409825" cy="2282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426450" cy="5419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Population comparison across the three ranges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2. Extensive permitting processing –                           </a:t>
            </a:r>
            <a:r>
              <a:rPr lang="en-US" altLang="en-US" sz="3000" b="1"/>
              <a:t>39 agreements</a:t>
            </a:r>
            <a:r>
              <a:rPr lang="en-US" altLang="en-US" sz="3000"/>
              <a:t>, covering nearly all of the located populations and some new ones.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3. Second visits for collection of data and plant material.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(November 2005 – July 2006)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Re-visited each population for which permits were arranged, and some new ones.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61950" y="322263"/>
            <a:ext cx="8432800" cy="607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Freeform 20"/>
          <p:cNvSpPr>
            <a:spLocks/>
          </p:cNvSpPr>
          <p:nvPr/>
        </p:nvSpPr>
        <p:spPr bwMode="auto">
          <a:xfrm>
            <a:off x="550863" y="449263"/>
            <a:ext cx="7940675" cy="5791200"/>
          </a:xfrm>
          <a:custGeom>
            <a:avLst/>
            <a:gdLst>
              <a:gd name="T0" fmla="*/ 101 w 5002"/>
              <a:gd name="T1" fmla="*/ 339 h 3648"/>
              <a:gd name="T2" fmla="*/ 238 w 5002"/>
              <a:gd name="T3" fmla="*/ 202 h 3648"/>
              <a:gd name="T4" fmla="*/ 320 w 5002"/>
              <a:gd name="T5" fmla="*/ 156 h 3648"/>
              <a:gd name="T6" fmla="*/ 659 w 5002"/>
              <a:gd name="T7" fmla="*/ 147 h 3648"/>
              <a:gd name="T8" fmla="*/ 1015 w 5002"/>
              <a:gd name="T9" fmla="*/ 220 h 3648"/>
              <a:gd name="T10" fmla="*/ 1564 w 5002"/>
              <a:gd name="T11" fmla="*/ 128 h 3648"/>
              <a:gd name="T12" fmla="*/ 1646 w 5002"/>
              <a:gd name="T13" fmla="*/ 92 h 3648"/>
              <a:gd name="T14" fmla="*/ 2122 w 5002"/>
              <a:gd name="T15" fmla="*/ 0 h 3648"/>
              <a:gd name="T16" fmla="*/ 2524 w 5002"/>
              <a:gd name="T17" fmla="*/ 83 h 3648"/>
              <a:gd name="T18" fmla="*/ 3338 w 5002"/>
              <a:gd name="T19" fmla="*/ 147 h 3648"/>
              <a:gd name="T20" fmla="*/ 3758 w 5002"/>
              <a:gd name="T21" fmla="*/ 46 h 3648"/>
              <a:gd name="T22" fmla="*/ 4170 w 5002"/>
              <a:gd name="T23" fmla="*/ 46 h 3648"/>
              <a:gd name="T24" fmla="*/ 4480 w 5002"/>
              <a:gd name="T25" fmla="*/ 211 h 3648"/>
              <a:gd name="T26" fmla="*/ 4581 w 5002"/>
              <a:gd name="T27" fmla="*/ 531 h 3648"/>
              <a:gd name="T28" fmla="*/ 4791 w 5002"/>
              <a:gd name="T29" fmla="*/ 970 h 3648"/>
              <a:gd name="T30" fmla="*/ 4928 w 5002"/>
              <a:gd name="T31" fmla="*/ 1180 h 3648"/>
              <a:gd name="T32" fmla="*/ 5002 w 5002"/>
              <a:gd name="T33" fmla="*/ 1372 h 3648"/>
              <a:gd name="T34" fmla="*/ 4883 w 5002"/>
              <a:gd name="T35" fmla="*/ 1811 h 3648"/>
              <a:gd name="T36" fmla="*/ 4800 w 5002"/>
              <a:gd name="T37" fmla="*/ 2003 h 3648"/>
              <a:gd name="T38" fmla="*/ 4855 w 5002"/>
              <a:gd name="T39" fmla="*/ 2341 h 3648"/>
              <a:gd name="T40" fmla="*/ 4837 w 5002"/>
              <a:gd name="T41" fmla="*/ 2688 h 3648"/>
              <a:gd name="T42" fmla="*/ 4782 w 5002"/>
              <a:gd name="T43" fmla="*/ 2826 h 3648"/>
              <a:gd name="T44" fmla="*/ 4837 w 5002"/>
              <a:gd name="T45" fmla="*/ 2963 h 3648"/>
              <a:gd name="T46" fmla="*/ 4864 w 5002"/>
              <a:gd name="T47" fmla="*/ 3045 h 3648"/>
              <a:gd name="T48" fmla="*/ 4581 w 5002"/>
              <a:gd name="T49" fmla="*/ 3374 h 3648"/>
              <a:gd name="T50" fmla="*/ 3996 w 5002"/>
              <a:gd name="T51" fmla="*/ 3475 h 3648"/>
              <a:gd name="T52" fmla="*/ 3731 w 5002"/>
              <a:gd name="T53" fmla="*/ 3584 h 3648"/>
              <a:gd name="T54" fmla="*/ 3347 w 5002"/>
              <a:gd name="T55" fmla="*/ 3639 h 3648"/>
              <a:gd name="T56" fmla="*/ 2725 w 5002"/>
              <a:gd name="T57" fmla="*/ 3548 h 3648"/>
              <a:gd name="T58" fmla="*/ 1930 w 5002"/>
              <a:gd name="T59" fmla="*/ 3630 h 3648"/>
              <a:gd name="T60" fmla="*/ 1326 w 5002"/>
              <a:gd name="T61" fmla="*/ 3557 h 3648"/>
              <a:gd name="T62" fmla="*/ 394 w 5002"/>
              <a:gd name="T63" fmla="*/ 3520 h 3648"/>
              <a:gd name="T64" fmla="*/ 147 w 5002"/>
              <a:gd name="T65" fmla="*/ 3328 h 3648"/>
              <a:gd name="T66" fmla="*/ 74 w 5002"/>
              <a:gd name="T67" fmla="*/ 3127 h 3648"/>
              <a:gd name="T68" fmla="*/ 46 w 5002"/>
              <a:gd name="T69" fmla="*/ 3027 h 3648"/>
              <a:gd name="T70" fmla="*/ 74 w 5002"/>
              <a:gd name="T71" fmla="*/ 2524 h 3648"/>
              <a:gd name="T72" fmla="*/ 156 w 5002"/>
              <a:gd name="T73" fmla="*/ 2314 h 3648"/>
              <a:gd name="T74" fmla="*/ 256 w 5002"/>
              <a:gd name="T75" fmla="*/ 1984 h 3648"/>
              <a:gd name="T76" fmla="*/ 211 w 5002"/>
              <a:gd name="T77" fmla="*/ 1728 h 3648"/>
              <a:gd name="T78" fmla="*/ 83 w 5002"/>
              <a:gd name="T79" fmla="*/ 1482 h 3648"/>
              <a:gd name="T80" fmla="*/ 55 w 5002"/>
              <a:gd name="T81" fmla="*/ 1207 h 3648"/>
              <a:gd name="T82" fmla="*/ 156 w 5002"/>
              <a:gd name="T83" fmla="*/ 988 h 3648"/>
              <a:gd name="T84" fmla="*/ 37 w 5002"/>
              <a:gd name="T85" fmla="*/ 714 h 3648"/>
              <a:gd name="T86" fmla="*/ 0 w 5002"/>
              <a:gd name="T87" fmla="*/ 622 h 36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002"/>
              <a:gd name="T133" fmla="*/ 0 h 3648"/>
              <a:gd name="T134" fmla="*/ 5002 w 5002"/>
              <a:gd name="T135" fmla="*/ 3648 h 364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002" h="3648">
                <a:moveTo>
                  <a:pt x="0" y="622"/>
                </a:moveTo>
                <a:cubicBezTo>
                  <a:pt x="12" y="524"/>
                  <a:pt x="29" y="411"/>
                  <a:pt x="101" y="339"/>
                </a:cubicBezTo>
                <a:cubicBezTo>
                  <a:pt x="107" y="321"/>
                  <a:pt x="105" y="297"/>
                  <a:pt x="119" y="284"/>
                </a:cubicBezTo>
                <a:cubicBezTo>
                  <a:pt x="151" y="254"/>
                  <a:pt x="196" y="216"/>
                  <a:pt x="238" y="202"/>
                </a:cubicBezTo>
                <a:cubicBezTo>
                  <a:pt x="274" y="164"/>
                  <a:pt x="235" y="199"/>
                  <a:pt x="293" y="174"/>
                </a:cubicBezTo>
                <a:cubicBezTo>
                  <a:pt x="303" y="170"/>
                  <a:pt x="310" y="160"/>
                  <a:pt x="320" y="156"/>
                </a:cubicBezTo>
                <a:cubicBezTo>
                  <a:pt x="338" y="148"/>
                  <a:pt x="375" y="138"/>
                  <a:pt x="375" y="138"/>
                </a:cubicBezTo>
                <a:cubicBezTo>
                  <a:pt x="470" y="141"/>
                  <a:pt x="564" y="142"/>
                  <a:pt x="659" y="147"/>
                </a:cubicBezTo>
                <a:cubicBezTo>
                  <a:pt x="728" y="151"/>
                  <a:pt x="793" y="193"/>
                  <a:pt x="860" y="202"/>
                </a:cubicBezTo>
                <a:cubicBezTo>
                  <a:pt x="954" y="215"/>
                  <a:pt x="903" y="209"/>
                  <a:pt x="1015" y="220"/>
                </a:cubicBezTo>
                <a:cubicBezTo>
                  <a:pt x="1206" y="214"/>
                  <a:pt x="1318" y="218"/>
                  <a:pt x="1482" y="165"/>
                </a:cubicBezTo>
                <a:cubicBezTo>
                  <a:pt x="1525" y="136"/>
                  <a:pt x="1499" y="151"/>
                  <a:pt x="1564" y="128"/>
                </a:cubicBezTo>
                <a:cubicBezTo>
                  <a:pt x="1574" y="124"/>
                  <a:pt x="1581" y="114"/>
                  <a:pt x="1591" y="110"/>
                </a:cubicBezTo>
                <a:cubicBezTo>
                  <a:pt x="1609" y="102"/>
                  <a:pt x="1628" y="98"/>
                  <a:pt x="1646" y="92"/>
                </a:cubicBezTo>
                <a:cubicBezTo>
                  <a:pt x="1655" y="89"/>
                  <a:pt x="1674" y="83"/>
                  <a:pt x="1674" y="83"/>
                </a:cubicBezTo>
                <a:cubicBezTo>
                  <a:pt x="1784" y="6"/>
                  <a:pt x="2005" y="5"/>
                  <a:pt x="2122" y="0"/>
                </a:cubicBezTo>
                <a:cubicBezTo>
                  <a:pt x="2174" y="3"/>
                  <a:pt x="2226" y="5"/>
                  <a:pt x="2277" y="10"/>
                </a:cubicBezTo>
                <a:cubicBezTo>
                  <a:pt x="2346" y="17"/>
                  <a:pt x="2454" y="60"/>
                  <a:pt x="2524" y="83"/>
                </a:cubicBezTo>
                <a:cubicBezTo>
                  <a:pt x="2614" y="143"/>
                  <a:pt x="2760" y="157"/>
                  <a:pt x="2862" y="165"/>
                </a:cubicBezTo>
                <a:cubicBezTo>
                  <a:pt x="3179" y="158"/>
                  <a:pt x="3156" y="175"/>
                  <a:pt x="3338" y="147"/>
                </a:cubicBezTo>
                <a:cubicBezTo>
                  <a:pt x="3450" y="130"/>
                  <a:pt x="3557" y="101"/>
                  <a:pt x="3667" y="74"/>
                </a:cubicBezTo>
                <a:cubicBezTo>
                  <a:pt x="3689" y="69"/>
                  <a:pt x="3731" y="48"/>
                  <a:pt x="3758" y="46"/>
                </a:cubicBezTo>
                <a:cubicBezTo>
                  <a:pt x="3810" y="41"/>
                  <a:pt x="3862" y="40"/>
                  <a:pt x="3914" y="37"/>
                </a:cubicBezTo>
                <a:cubicBezTo>
                  <a:pt x="3999" y="40"/>
                  <a:pt x="4085" y="41"/>
                  <a:pt x="4170" y="46"/>
                </a:cubicBezTo>
                <a:cubicBezTo>
                  <a:pt x="4249" y="51"/>
                  <a:pt x="4317" y="104"/>
                  <a:pt x="4389" y="128"/>
                </a:cubicBezTo>
                <a:cubicBezTo>
                  <a:pt x="4418" y="158"/>
                  <a:pt x="4451" y="181"/>
                  <a:pt x="4480" y="211"/>
                </a:cubicBezTo>
                <a:cubicBezTo>
                  <a:pt x="4505" y="277"/>
                  <a:pt x="4548" y="342"/>
                  <a:pt x="4563" y="412"/>
                </a:cubicBezTo>
                <a:cubicBezTo>
                  <a:pt x="4567" y="430"/>
                  <a:pt x="4579" y="516"/>
                  <a:pt x="4581" y="531"/>
                </a:cubicBezTo>
                <a:cubicBezTo>
                  <a:pt x="4591" y="626"/>
                  <a:pt x="4621" y="819"/>
                  <a:pt x="4709" y="878"/>
                </a:cubicBezTo>
                <a:cubicBezTo>
                  <a:pt x="4721" y="917"/>
                  <a:pt x="4753" y="956"/>
                  <a:pt x="4791" y="970"/>
                </a:cubicBezTo>
                <a:cubicBezTo>
                  <a:pt x="4822" y="1015"/>
                  <a:pt x="4802" y="989"/>
                  <a:pt x="4855" y="1043"/>
                </a:cubicBezTo>
                <a:cubicBezTo>
                  <a:pt x="4894" y="1083"/>
                  <a:pt x="4911" y="1129"/>
                  <a:pt x="4928" y="1180"/>
                </a:cubicBezTo>
                <a:cubicBezTo>
                  <a:pt x="4935" y="1201"/>
                  <a:pt x="4953" y="1217"/>
                  <a:pt x="4965" y="1235"/>
                </a:cubicBezTo>
                <a:cubicBezTo>
                  <a:pt x="4986" y="1266"/>
                  <a:pt x="4995" y="1335"/>
                  <a:pt x="5002" y="1372"/>
                </a:cubicBezTo>
                <a:cubicBezTo>
                  <a:pt x="4995" y="1489"/>
                  <a:pt x="4989" y="1634"/>
                  <a:pt x="4919" y="1738"/>
                </a:cubicBezTo>
                <a:cubicBezTo>
                  <a:pt x="4898" y="1800"/>
                  <a:pt x="4914" y="1778"/>
                  <a:pt x="4883" y="1811"/>
                </a:cubicBezTo>
                <a:cubicBezTo>
                  <a:pt x="4868" y="1853"/>
                  <a:pt x="4861" y="1884"/>
                  <a:pt x="4837" y="1920"/>
                </a:cubicBezTo>
                <a:cubicBezTo>
                  <a:pt x="4815" y="1986"/>
                  <a:pt x="4830" y="1959"/>
                  <a:pt x="4800" y="2003"/>
                </a:cubicBezTo>
                <a:cubicBezTo>
                  <a:pt x="4788" y="2097"/>
                  <a:pt x="4799" y="2170"/>
                  <a:pt x="4828" y="2259"/>
                </a:cubicBezTo>
                <a:cubicBezTo>
                  <a:pt x="4837" y="2286"/>
                  <a:pt x="4846" y="2314"/>
                  <a:pt x="4855" y="2341"/>
                </a:cubicBezTo>
                <a:cubicBezTo>
                  <a:pt x="4858" y="2350"/>
                  <a:pt x="4864" y="2368"/>
                  <a:pt x="4864" y="2368"/>
                </a:cubicBezTo>
                <a:cubicBezTo>
                  <a:pt x="4860" y="2475"/>
                  <a:pt x="4895" y="2598"/>
                  <a:pt x="4837" y="2688"/>
                </a:cubicBezTo>
                <a:cubicBezTo>
                  <a:pt x="4809" y="2732"/>
                  <a:pt x="4822" y="2706"/>
                  <a:pt x="4800" y="2771"/>
                </a:cubicBezTo>
                <a:cubicBezTo>
                  <a:pt x="4794" y="2789"/>
                  <a:pt x="4782" y="2826"/>
                  <a:pt x="4782" y="2826"/>
                </a:cubicBezTo>
                <a:cubicBezTo>
                  <a:pt x="4784" y="2839"/>
                  <a:pt x="4790" y="2890"/>
                  <a:pt x="4800" y="2908"/>
                </a:cubicBezTo>
                <a:cubicBezTo>
                  <a:pt x="4811" y="2927"/>
                  <a:pt x="4830" y="2942"/>
                  <a:pt x="4837" y="2963"/>
                </a:cubicBezTo>
                <a:cubicBezTo>
                  <a:pt x="4843" y="2981"/>
                  <a:pt x="4849" y="3000"/>
                  <a:pt x="4855" y="3018"/>
                </a:cubicBezTo>
                <a:cubicBezTo>
                  <a:pt x="4858" y="3027"/>
                  <a:pt x="4864" y="3045"/>
                  <a:pt x="4864" y="3045"/>
                </a:cubicBezTo>
                <a:cubicBezTo>
                  <a:pt x="4849" y="3166"/>
                  <a:pt x="4796" y="3270"/>
                  <a:pt x="4672" y="3310"/>
                </a:cubicBezTo>
                <a:cubicBezTo>
                  <a:pt x="4648" y="3335"/>
                  <a:pt x="4613" y="3358"/>
                  <a:pt x="4581" y="3374"/>
                </a:cubicBezTo>
                <a:cubicBezTo>
                  <a:pt x="4564" y="3382"/>
                  <a:pt x="4526" y="3392"/>
                  <a:pt x="4526" y="3392"/>
                </a:cubicBezTo>
                <a:cubicBezTo>
                  <a:pt x="4414" y="3510"/>
                  <a:pt x="4092" y="3472"/>
                  <a:pt x="3996" y="3475"/>
                </a:cubicBezTo>
                <a:cubicBezTo>
                  <a:pt x="3944" y="3492"/>
                  <a:pt x="3893" y="3516"/>
                  <a:pt x="3840" y="3530"/>
                </a:cubicBezTo>
                <a:cubicBezTo>
                  <a:pt x="3807" y="3552"/>
                  <a:pt x="3768" y="3572"/>
                  <a:pt x="3731" y="3584"/>
                </a:cubicBezTo>
                <a:cubicBezTo>
                  <a:pt x="3688" y="3627"/>
                  <a:pt x="3598" y="3636"/>
                  <a:pt x="3539" y="3648"/>
                </a:cubicBezTo>
                <a:cubicBezTo>
                  <a:pt x="3475" y="3645"/>
                  <a:pt x="3411" y="3644"/>
                  <a:pt x="3347" y="3639"/>
                </a:cubicBezTo>
                <a:cubicBezTo>
                  <a:pt x="3274" y="3633"/>
                  <a:pt x="3207" y="3593"/>
                  <a:pt x="3136" y="3584"/>
                </a:cubicBezTo>
                <a:cubicBezTo>
                  <a:pt x="3002" y="3567"/>
                  <a:pt x="2860" y="3556"/>
                  <a:pt x="2725" y="3548"/>
                </a:cubicBezTo>
                <a:cubicBezTo>
                  <a:pt x="2519" y="3553"/>
                  <a:pt x="2339" y="3562"/>
                  <a:pt x="2140" y="3584"/>
                </a:cubicBezTo>
                <a:cubicBezTo>
                  <a:pt x="2068" y="3603"/>
                  <a:pt x="2005" y="3620"/>
                  <a:pt x="1930" y="3630"/>
                </a:cubicBezTo>
                <a:cubicBezTo>
                  <a:pt x="1802" y="3627"/>
                  <a:pt x="1674" y="3626"/>
                  <a:pt x="1546" y="3621"/>
                </a:cubicBezTo>
                <a:cubicBezTo>
                  <a:pt x="1478" y="3618"/>
                  <a:pt x="1391" y="3578"/>
                  <a:pt x="1326" y="3557"/>
                </a:cubicBezTo>
                <a:cubicBezTo>
                  <a:pt x="1288" y="3532"/>
                  <a:pt x="1296" y="3531"/>
                  <a:pt x="1235" y="3530"/>
                </a:cubicBezTo>
                <a:cubicBezTo>
                  <a:pt x="955" y="3524"/>
                  <a:pt x="674" y="3523"/>
                  <a:pt x="394" y="3520"/>
                </a:cubicBezTo>
                <a:cubicBezTo>
                  <a:pt x="298" y="3501"/>
                  <a:pt x="262" y="3477"/>
                  <a:pt x="192" y="3411"/>
                </a:cubicBezTo>
                <a:cubicBezTo>
                  <a:pt x="176" y="3362"/>
                  <a:pt x="188" y="3391"/>
                  <a:pt x="147" y="3328"/>
                </a:cubicBezTo>
                <a:cubicBezTo>
                  <a:pt x="137" y="3312"/>
                  <a:pt x="138" y="3290"/>
                  <a:pt x="128" y="3274"/>
                </a:cubicBezTo>
                <a:cubicBezTo>
                  <a:pt x="99" y="3228"/>
                  <a:pt x="89" y="3178"/>
                  <a:pt x="74" y="3127"/>
                </a:cubicBezTo>
                <a:cubicBezTo>
                  <a:pt x="71" y="3118"/>
                  <a:pt x="67" y="3109"/>
                  <a:pt x="64" y="3100"/>
                </a:cubicBezTo>
                <a:cubicBezTo>
                  <a:pt x="57" y="3076"/>
                  <a:pt x="52" y="3051"/>
                  <a:pt x="46" y="3027"/>
                </a:cubicBezTo>
                <a:cubicBezTo>
                  <a:pt x="43" y="3015"/>
                  <a:pt x="37" y="2990"/>
                  <a:pt x="37" y="2990"/>
                </a:cubicBezTo>
                <a:cubicBezTo>
                  <a:pt x="44" y="2725"/>
                  <a:pt x="28" y="2699"/>
                  <a:pt x="74" y="2524"/>
                </a:cubicBezTo>
                <a:cubicBezTo>
                  <a:pt x="86" y="2477"/>
                  <a:pt x="96" y="2413"/>
                  <a:pt x="119" y="2368"/>
                </a:cubicBezTo>
                <a:cubicBezTo>
                  <a:pt x="129" y="2349"/>
                  <a:pt x="156" y="2314"/>
                  <a:pt x="156" y="2314"/>
                </a:cubicBezTo>
                <a:cubicBezTo>
                  <a:pt x="168" y="2278"/>
                  <a:pt x="174" y="2230"/>
                  <a:pt x="202" y="2204"/>
                </a:cubicBezTo>
                <a:cubicBezTo>
                  <a:pt x="225" y="2133"/>
                  <a:pt x="242" y="2058"/>
                  <a:pt x="256" y="1984"/>
                </a:cubicBezTo>
                <a:cubicBezTo>
                  <a:pt x="253" y="1929"/>
                  <a:pt x="252" y="1875"/>
                  <a:pt x="247" y="1820"/>
                </a:cubicBezTo>
                <a:cubicBezTo>
                  <a:pt x="244" y="1786"/>
                  <a:pt x="224" y="1757"/>
                  <a:pt x="211" y="1728"/>
                </a:cubicBezTo>
                <a:cubicBezTo>
                  <a:pt x="189" y="1679"/>
                  <a:pt x="177" y="1632"/>
                  <a:pt x="138" y="1591"/>
                </a:cubicBezTo>
                <a:cubicBezTo>
                  <a:pt x="124" y="1554"/>
                  <a:pt x="105" y="1515"/>
                  <a:pt x="83" y="1482"/>
                </a:cubicBezTo>
                <a:cubicBezTo>
                  <a:pt x="72" y="1447"/>
                  <a:pt x="55" y="1417"/>
                  <a:pt x="46" y="1381"/>
                </a:cubicBezTo>
                <a:cubicBezTo>
                  <a:pt x="49" y="1323"/>
                  <a:pt x="48" y="1265"/>
                  <a:pt x="55" y="1207"/>
                </a:cubicBezTo>
                <a:cubicBezTo>
                  <a:pt x="62" y="1146"/>
                  <a:pt x="72" y="1166"/>
                  <a:pt x="92" y="1125"/>
                </a:cubicBezTo>
                <a:cubicBezTo>
                  <a:pt x="115" y="1080"/>
                  <a:pt x="128" y="1031"/>
                  <a:pt x="156" y="988"/>
                </a:cubicBezTo>
                <a:cubicBezTo>
                  <a:pt x="148" y="867"/>
                  <a:pt x="160" y="854"/>
                  <a:pt x="101" y="778"/>
                </a:cubicBezTo>
                <a:cubicBezTo>
                  <a:pt x="82" y="754"/>
                  <a:pt x="58" y="735"/>
                  <a:pt x="37" y="714"/>
                </a:cubicBezTo>
                <a:cubicBezTo>
                  <a:pt x="31" y="708"/>
                  <a:pt x="19" y="695"/>
                  <a:pt x="19" y="695"/>
                </a:cubicBezTo>
                <a:cubicBezTo>
                  <a:pt x="9" y="633"/>
                  <a:pt x="19" y="656"/>
                  <a:pt x="0" y="622"/>
                </a:cubicBezTo>
                <a:close/>
              </a:path>
            </a:pathLst>
          </a:custGeom>
          <a:solidFill>
            <a:srgbClr val="FFE26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1719263" y="1100138"/>
            <a:ext cx="4322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782638" y="847725"/>
            <a:ext cx="81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0 m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6813" y="877888"/>
            <a:ext cx="1001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100 m</a:t>
            </a:r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1800225" y="1571625"/>
            <a:ext cx="0" cy="416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2271713" y="1598613"/>
            <a:ext cx="0" cy="412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2717800" y="1587500"/>
            <a:ext cx="0" cy="4137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3176588" y="1601788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 flipH="1">
            <a:off x="3641725" y="1603375"/>
            <a:ext cx="6350" cy="4111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4094163" y="1592263"/>
            <a:ext cx="0" cy="412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4565650" y="1593850"/>
            <a:ext cx="0" cy="4137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>
            <a:off x="5037138" y="1608138"/>
            <a:ext cx="0" cy="412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>
            <a:off x="5495925" y="1609725"/>
            <a:ext cx="0" cy="411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>
            <a:off x="5967413" y="1598613"/>
            <a:ext cx="0" cy="411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Text Box 21"/>
          <p:cNvSpPr txBox="1">
            <a:spLocks noChangeArrowheads="1"/>
          </p:cNvSpPr>
          <p:nvPr/>
        </p:nvSpPr>
        <p:spPr bwMode="auto">
          <a:xfrm>
            <a:off x="6400800" y="1800225"/>
            <a:ext cx="1887538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FOCAL populations: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Number of plants on         100 meter long, 1 meter wide belt transects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10 transects when possible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20498" name="Text Box 22"/>
          <p:cNvSpPr txBox="1">
            <a:spLocks noChangeArrowheads="1"/>
          </p:cNvSpPr>
          <p:nvPr/>
        </p:nvSpPr>
        <p:spPr bwMode="auto">
          <a:xfrm>
            <a:off x="6400800" y="1800225"/>
            <a:ext cx="188753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FOCAL populations: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Number of plants on         100 meter long, 1 meter wide belt transects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10 transects when possible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visual observations for disease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74650" y="322263"/>
            <a:ext cx="8432800" cy="607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7" name="Freeform 18"/>
          <p:cNvSpPr>
            <a:spLocks/>
          </p:cNvSpPr>
          <p:nvPr/>
        </p:nvSpPr>
        <p:spPr bwMode="auto">
          <a:xfrm>
            <a:off x="977900" y="1714500"/>
            <a:ext cx="6019800" cy="4357688"/>
          </a:xfrm>
          <a:custGeom>
            <a:avLst/>
            <a:gdLst>
              <a:gd name="T0" fmla="*/ 0 w 3792"/>
              <a:gd name="T1" fmla="*/ 504 h 2745"/>
              <a:gd name="T2" fmla="*/ 80 w 3792"/>
              <a:gd name="T3" fmla="*/ 328 h 2745"/>
              <a:gd name="T4" fmla="*/ 128 w 3792"/>
              <a:gd name="T5" fmla="*/ 184 h 2745"/>
              <a:gd name="T6" fmla="*/ 144 w 3792"/>
              <a:gd name="T7" fmla="*/ 160 h 2745"/>
              <a:gd name="T8" fmla="*/ 176 w 3792"/>
              <a:gd name="T9" fmla="*/ 88 h 2745"/>
              <a:gd name="T10" fmla="*/ 336 w 3792"/>
              <a:gd name="T11" fmla="*/ 0 h 2745"/>
              <a:gd name="T12" fmla="*/ 544 w 3792"/>
              <a:gd name="T13" fmla="*/ 24 h 2745"/>
              <a:gd name="T14" fmla="*/ 592 w 3792"/>
              <a:gd name="T15" fmla="*/ 48 h 2745"/>
              <a:gd name="T16" fmla="*/ 616 w 3792"/>
              <a:gd name="T17" fmla="*/ 72 h 2745"/>
              <a:gd name="T18" fmla="*/ 688 w 3792"/>
              <a:gd name="T19" fmla="*/ 104 h 2745"/>
              <a:gd name="T20" fmla="*/ 1072 w 3792"/>
              <a:gd name="T21" fmla="*/ 232 h 2745"/>
              <a:gd name="T22" fmla="*/ 2120 w 3792"/>
              <a:gd name="T23" fmla="*/ 200 h 2745"/>
              <a:gd name="T24" fmla="*/ 2320 w 3792"/>
              <a:gd name="T25" fmla="*/ 176 h 2745"/>
              <a:gd name="T26" fmla="*/ 2600 w 3792"/>
              <a:gd name="T27" fmla="*/ 104 h 2745"/>
              <a:gd name="T28" fmla="*/ 2768 w 3792"/>
              <a:gd name="T29" fmla="*/ 72 h 2745"/>
              <a:gd name="T30" fmla="*/ 3280 w 3792"/>
              <a:gd name="T31" fmla="*/ 32 h 2745"/>
              <a:gd name="T32" fmla="*/ 3536 w 3792"/>
              <a:gd name="T33" fmla="*/ 40 h 2745"/>
              <a:gd name="T34" fmla="*/ 3608 w 3792"/>
              <a:gd name="T35" fmla="*/ 72 h 2745"/>
              <a:gd name="T36" fmla="*/ 3656 w 3792"/>
              <a:gd name="T37" fmla="*/ 104 h 2745"/>
              <a:gd name="T38" fmla="*/ 3720 w 3792"/>
              <a:gd name="T39" fmla="*/ 272 h 2745"/>
              <a:gd name="T40" fmla="*/ 3736 w 3792"/>
              <a:gd name="T41" fmla="*/ 320 h 2745"/>
              <a:gd name="T42" fmla="*/ 3744 w 3792"/>
              <a:gd name="T43" fmla="*/ 344 h 2745"/>
              <a:gd name="T44" fmla="*/ 3744 w 3792"/>
              <a:gd name="T45" fmla="*/ 696 h 2745"/>
              <a:gd name="T46" fmla="*/ 3656 w 3792"/>
              <a:gd name="T47" fmla="*/ 848 h 2745"/>
              <a:gd name="T48" fmla="*/ 3608 w 3792"/>
              <a:gd name="T49" fmla="*/ 896 h 2745"/>
              <a:gd name="T50" fmla="*/ 3568 w 3792"/>
              <a:gd name="T51" fmla="*/ 992 h 2745"/>
              <a:gd name="T52" fmla="*/ 3504 w 3792"/>
              <a:gd name="T53" fmla="*/ 1384 h 2745"/>
              <a:gd name="T54" fmla="*/ 3488 w 3792"/>
              <a:gd name="T55" fmla="*/ 1440 h 2745"/>
              <a:gd name="T56" fmla="*/ 3424 w 3792"/>
              <a:gd name="T57" fmla="*/ 1592 h 2745"/>
              <a:gd name="T58" fmla="*/ 3408 w 3792"/>
              <a:gd name="T59" fmla="*/ 1656 h 2745"/>
              <a:gd name="T60" fmla="*/ 3400 w 3792"/>
              <a:gd name="T61" fmla="*/ 1920 h 2745"/>
              <a:gd name="T62" fmla="*/ 3336 w 3792"/>
              <a:gd name="T63" fmla="*/ 2328 h 2745"/>
              <a:gd name="T64" fmla="*/ 3304 w 3792"/>
              <a:gd name="T65" fmla="*/ 2384 h 2745"/>
              <a:gd name="T66" fmla="*/ 3296 w 3792"/>
              <a:gd name="T67" fmla="*/ 2408 h 2745"/>
              <a:gd name="T68" fmla="*/ 3224 w 3792"/>
              <a:gd name="T69" fmla="*/ 2456 h 2745"/>
              <a:gd name="T70" fmla="*/ 2000 w 3792"/>
              <a:gd name="T71" fmla="*/ 2480 h 2745"/>
              <a:gd name="T72" fmla="*/ 1952 w 3792"/>
              <a:gd name="T73" fmla="*/ 2464 h 2745"/>
              <a:gd name="T74" fmla="*/ 1920 w 3792"/>
              <a:gd name="T75" fmla="*/ 2440 h 2745"/>
              <a:gd name="T76" fmla="*/ 1800 w 3792"/>
              <a:gd name="T77" fmla="*/ 2384 h 2745"/>
              <a:gd name="T78" fmla="*/ 1752 w 3792"/>
              <a:gd name="T79" fmla="*/ 2352 h 2745"/>
              <a:gd name="T80" fmla="*/ 1592 w 3792"/>
              <a:gd name="T81" fmla="*/ 2232 h 2745"/>
              <a:gd name="T82" fmla="*/ 1496 w 3792"/>
              <a:gd name="T83" fmla="*/ 2152 h 2745"/>
              <a:gd name="T84" fmla="*/ 1448 w 3792"/>
              <a:gd name="T85" fmla="*/ 2128 h 2745"/>
              <a:gd name="T86" fmla="*/ 1424 w 3792"/>
              <a:gd name="T87" fmla="*/ 2104 h 2745"/>
              <a:gd name="T88" fmla="*/ 1016 w 3792"/>
              <a:gd name="T89" fmla="*/ 2016 h 2745"/>
              <a:gd name="T90" fmla="*/ 888 w 3792"/>
              <a:gd name="T91" fmla="*/ 1992 h 2745"/>
              <a:gd name="T92" fmla="*/ 840 w 3792"/>
              <a:gd name="T93" fmla="*/ 1976 h 2745"/>
              <a:gd name="T94" fmla="*/ 728 w 3792"/>
              <a:gd name="T95" fmla="*/ 1912 h 2745"/>
              <a:gd name="T96" fmla="*/ 512 w 3792"/>
              <a:gd name="T97" fmla="*/ 1776 h 2745"/>
              <a:gd name="T98" fmla="*/ 400 w 3792"/>
              <a:gd name="T99" fmla="*/ 1696 h 2745"/>
              <a:gd name="T100" fmla="*/ 320 w 3792"/>
              <a:gd name="T101" fmla="*/ 1632 h 2745"/>
              <a:gd name="T102" fmla="*/ 296 w 3792"/>
              <a:gd name="T103" fmla="*/ 1600 h 2745"/>
              <a:gd name="T104" fmla="*/ 264 w 3792"/>
              <a:gd name="T105" fmla="*/ 1584 h 2745"/>
              <a:gd name="T106" fmla="*/ 96 w 3792"/>
              <a:gd name="T107" fmla="*/ 1400 h 2745"/>
              <a:gd name="T108" fmla="*/ 16 w 3792"/>
              <a:gd name="T109" fmla="*/ 1232 h 2745"/>
              <a:gd name="T110" fmla="*/ 24 w 3792"/>
              <a:gd name="T111" fmla="*/ 760 h 2745"/>
              <a:gd name="T112" fmla="*/ 48 w 3792"/>
              <a:gd name="T113" fmla="*/ 656 h 2745"/>
              <a:gd name="T114" fmla="*/ 24 w 3792"/>
              <a:gd name="T115" fmla="*/ 512 h 2745"/>
              <a:gd name="T116" fmla="*/ 0 w 3792"/>
              <a:gd name="T117" fmla="*/ 504 h 27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792"/>
              <a:gd name="T178" fmla="*/ 0 h 2745"/>
              <a:gd name="T179" fmla="*/ 3792 w 3792"/>
              <a:gd name="T180" fmla="*/ 2745 h 27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792" h="2745">
                <a:moveTo>
                  <a:pt x="0" y="504"/>
                </a:moveTo>
                <a:cubicBezTo>
                  <a:pt x="15" y="442"/>
                  <a:pt x="54" y="386"/>
                  <a:pt x="80" y="328"/>
                </a:cubicBezTo>
                <a:cubicBezTo>
                  <a:pt x="99" y="286"/>
                  <a:pt x="102" y="223"/>
                  <a:pt x="128" y="184"/>
                </a:cubicBezTo>
                <a:cubicBezTo>
                  <a:pt x="133" y="176"/>
                  <a:pt x="140" y="169"/>
                  <a:pt x="144" y="160"/>
                </a:cubicBezTo>
                <a:cubicBezTo>
                  <a:pt x="164" y="115"/>
                  <a:pt x="150" y="119"/>
                  <a:pt x="176" y="88"/>
                </a:cubicBezTo>
                <a:cubicBezTo>
                  <a:pt x="217" y="39"/>
                  <a:pt x="276" y="15"/>
                  <a:pt x="336" y="0"/>
                </a:cubicBezTo>
                <a:cubicBezTo>
                  <a:pt x="449" y="6"/>
                  <a:pt x="463" y="4"/>
                  <a:pt x="544" y="24"/>
                </a:cubicBezTo>
                <a:cubicBezTo>
                  <a:pt x="559" y="34"/>
                  <a:pt x="577" y="38"/>
                  <a:pt x="592" y="48"/>
                </a:cubicBezTo>
                <a:cubicBezTo>
                  <a:pt x="601" y="54"/>
                  <a:pt x="607" y="66"/>
                  <a:pt x="616" y="72"/>
                </a:cubicBezTo>
                <a:cubicBezTo>
                  <a:pt x="635" y="85"/>
                  <a:pt x="666" y="97"/>
                  <a:pt x="688" y="104"/>
                </a:cubicBezTo>
                <a:cubicBezTo>
                  <a:pt x="784" y="200"/>
                  <a:pt x="944" y="216"/>
                  <a:pt x="1072" y="232"/>
                </a:cubicBezTo>
                <a:cubicBezTo>
                  <a:pt x="1426" y="228"/>
                  <a:pt x="1770" y="227"/>
                  <a:pt x="2120" y="200"/>
                </a:cubicBezTo>
                <a:cubicBezTo>
                  <a:pt x="2356" y="161"/>
                  <a:pt x="2070" y="205"/>
                  <a:pt x="2320" y="176"/>
                </a:cubicBezTo>
                <a:cubicBezTo>
                  <a:pt x="2413" y="165"/>
                  <a:pt x="2507" y="123"/>
                  <a:pt x="2600" y="104"/>
                </a:cubicBezTo>
                <a:cubicBezTo>
                  <a:pt x="2653" y="78"/>
                  <a:pt x="2710" y="81"/>
                  <a:pt x="2768" y="72"/>
                </a:cubicBezTo>
                <a:cubicBezTo>
                  <a:pt x="2937" y="46"/>
                  <a:pt x="3109" y="40"/>
                  <a:pt x="3280" y="32"/>
                </a:cubicBezTo>
                <a:cubicBezTo>
                  <a:pt x="3365" y="35"/>
                  <a:pt x="3451" y="35"/>
                  <a:pt x="3536" y="40"/>
                </a:cubicBezTo>
                <a:cubicBezTo>
                  <a:pt x="3557" y="41"/>
                  <a:pt x="3590" y="62"/>
                  <a:pt x="3608" y="72"/>
                </a:cubicBezTo>
                <a:cubicBezTo>
                  <a:pt x="3625" y="81"/>
                  <a:pt x="3656" y="104"/>
                  <a:pt x="3656" y="104"/>
                </a:cubicBezTo>
                <a:cubicBezTo>
                  <a:pt x="3675" y="161"/>
                  <a:pt x="3701" y="214"/>
                  <a:pt x="3720" y="272"/>
                </a:cubicBezTo>
                <a:cubicBezTo>
                  <a:pt x="3725" y="288"/>
                  <a:pt x="3731" y="304"/>
                  <a:pt x="3736" y="320"/>
                </a:cubicBezTo>
                <a:cubicBezTo>
                  <a:pt x="3739" y="328"/>
                  <a:pt x="3744" y="344"/>
                  <a:pt x="3744" y="344"/>
                </a:cubicBezTo>
                <a:cubicBezTo>
                  <a:pt x="3758" y="459"/>
                  <a:pt x="3792" y="583"/>
                  <a:pt x="3744" y="696"/>
                </a:cubicBezTo>
                <a:cubicBezTo>
                  <a:pt x="3733" y="721"/>
                  <a:pt x="3676" y="828"/>
                  <a:pt x="3656" y="848"/>
                </a:cubicBezTo>
                <a:cubicBezTo>
                  <a:pt x="3640" y="864"/>
                  <a:pt x="3608" y="896"/>
                  <a:pt x="3608" y="896"/>
                </a:cubicBezTo>
                <a:cubicBezTo>
                  <a:pt x="3596" y="933"/>
                  <a:pt x="3589" y="961"/>
                  <a:pt x="3568" y="992"/>
                </a:cubicBezTo>
                <a:cubicBezTo>
                  <a:pt x="3559" y="1128"/>
                  <a:pt x="3547" y="1255"/>
                  <a:pt x="3504" y="1384"/>
                </a:cubicBezTo>
                <a:cubicBezTo>
                  <a:pt x="3501" y="1394"/>
                  <a:pt x="3494" y="1428"/>
                  <a:pt x="3488" y="1440"/>
                </a:cubicBezTo>
                <a:cubicBezTo>
                  <a:pt x="3457" y="1496"/>
                  <a:pt x="3441" y="1529"/>
                  <a:pt x="3424" y="1592"/>
                </a:cubicBezTo>
                <a:cubicBezTo>
                  <a:pt x="3418" y="1613"/>
                  <a:pt x="3408" y="1656"/>
                  <a:pt x="3408" y="1656"/>
                </a:cubicBezTo>
                <a:cubicBezTo>
                  <a:pt x="3405" y="1744"/>
                  <a:pt x="3403" y="1832"/>
                  <a:pt x="3400" y="1920"/>
                </a:cubicBezTo>
                <a:cubicBezTo>
                  <a:pt x="3397" y="2026"/>
                  <a:pt x="3406" y="2222"/>
                  <a:pt x="3336" y="2328"/>
                </a:cubicBezTo>
                <a:cubicBezTo>
                  <a:pt x="3319" y="2396"/>
                  <a:pt x="3342" y="2327"/>
                  <a:pt x="3304" y="2384"/>
                </a:cubicBezTo>
                <a:cubicBezTo>
                  <a:pt x="3299" y="2391"/>
                  <a:pt x="3300" y="2400"/>
                  <a:pt x="3296" y="2408"/>
                </a:cubicBezTo>
                <a:cubicBezTo>
                  <a:pt x="3280" y="2441"/>
                  <a:pt x="3258" y="2448"/>
                  <a:pt x="3224" y="2456"/>
                </a:cubicBezTo>
                <a:cubicBezTo>
                  <a:pt x="2935" y="2745"/>
                  <a:pt x="2408" y="2483"/>
                  <a:pt x="2000" y="2480"/>
                </a:cubicBezTo>
                <a:cubicBezTo>
                  <a:pt x="1984" y="2475"/>
                  <a:pt x="1965" y="2474"/>
                  <a:pt x="1952" y="2464"/>
                </a:cubicBezTo>
                <a:cubicBezTo>
                  <a:pt x="1941" y="2456"/>
                  <a:pt x="1932" y="2446"/>
                  <a:pt x="1920" y="2440"/>
                </a:cubicBezTo>
                <a:cubicBezTo>
                  <a:pt x="1878" y="2419"/>
                  <a:pt x="1841" y="2411"/>
                  <a:pt x="1800" y="2384"/>
                </a:cubicBezTo>
                <a:cubicBezTo>
                  <a:pt x="1740" y="2344"/>
                  <a:pt x="1809" y="2371"/>
                  <a:pt x="1752" y="2352"/>
                </a:cubicBezTo>
                <a:cubicBezTo>
                  <a:pt x="1698" y="2311"/>
                  <a:pt x="1649" y="2270"/>
                  <a:pt x="1592" y="2232"/>
                </a:cubicBezTo>
                <a:cubicBezTo>
                  <a:pt x="1558" y="2210"/>
                  <a:pt x="1530" y="2174"/>
                  <a:pt x="1496" y="2152"/>
                </a:cubicBezTo>
                <a:cubicBezTo>
                  <a:pt x="1424" y="2104"/>
                  <a:pt x="1524" y="2191"/>
                  <a:pt x="1448" y="2128"/>
                </a:cubicBezTo>
                <a:cubicBezTo>
                  <a:pt x="1439" y="2121"/>
                  <a:pt x="1433" y="2110"/>
                  <a:pt x="1424" y="2104"/>
                </a:cubicBezTo>
                <a:cubicBezTo>
                  <a:pt x="1322" y="2036"/>
                  <a:pt x="1127" y="2022"/>
                  <a:pt x="1016" y="2016"/>
                </a:cubicBezTo>
                <a:cubicBezTo>
                  <a:pt x="963" y="2009"/>
                  <a:pt x="939" y="2009"/>
                  <a:pt x="888" y="1992"/>
                </a:cubicBezTo>
                <a:cubicBezTo>
                  <a:pt x="872" y="1987"/>
                  <a:pt x="840" y="1976"/>
                  <a:pt x="840" y="1976"/>
                </a:cubicBezTo>
                <a:cubicBezTo>
                  <a:pt x="807" y="1951"/>
                  <a:pt x="767" y="1925"/>
                  <a:pt x="728" y="1912"/>
                </a:cubicBezTo>
                <a:cubicBezTo>
                  <a:pt x="661" y="1862"/>
                  <a:pt x="587" y="1814"/>
                  <a:pt x="512" y="1776"/>
                </a:cubicBezTo>
                <a:cubicBezTo>
                  <a:pt x="483" y="1732"/>
                  <a:pt x="439" y="1735"/>
                  <a:pt x="400" y="1696"/>
                </a:cubicBezTo>
                <a:cubicBezTo>
                  <a:pt x="375" y="1671"/>
                  <a:pt x="344" y="1656"/>
                  <a:pt x="320" y="1632"/>
                </a:cubicBezTo>
                <a:cubicBezTo>
                  <a:pt x="311" y="1623"/>
                  <a:pt x="306" y="1609"/>
                  <a:pt x="296" y="1600"/>
                </a:cubicBezTo>
                <a:cubicBezTo>
                  <a:pt x="287" y="1592"/>
                  <a:pt x="273" y="1592"/>
                  <a:pt x="264" y="1584"/>
                </a:cubicBezTo>
                <a:cubicBezTo>
                  <a:pt x="221" y="1548"/>
                  <a:pt x="127" y="1454"/>
                  <a:pt x="96" y="1400"/>
                </a:cubicBezTo>
                <a:cubicBezTo>
                  <a:pt x="65" y="1346"/>
                  <a:pt x="44" y="1288"/>
                  <a:pt x="16" y="1232"/>
                </a:cubicBezTo>
                <a:cubicBezTo>
                  <a:pt x="19" y="1075"/>
                  <a:pt x="19" y="917"/>
                  <a:pt x="24" y="760"/>
                </a:cubicBezTo>
                <a:cubicBezTo>
                  <a:pt x="25" y="724"/>
                  <a:pt x="48" y="656"/>
                  <a:pt x="48" y="656"/>
                </a:cubicBezTo>
                <a:cubicBezTo>
                  <a:pt x="47" y="646"/>
                  <a:pt x="44" y="536"/>
                  <a:pt x="24" y="512"/>
                </a:cubicBezTo>
                <a:cubicBezTo>
                  <a:pt x="19" y="505"/>
                  <a:pt x="8" y="507"/>
                  <a:pt x="0" y="504"/>
                </a:cubicBezTo>
                <a:close/>
              </a:path>
            </a:pathLst>
          </a:custGeom>
          <a:solidFill>
            <a:srgbClr val="FFE26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719263" y="1100138"/>
            <a:ext cx="4322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82638" y="847725"/>
            <a:ext cx="81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0 m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246813" y="877888"/>
            <a:ext cx="1001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100 m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520825" y="2092325"/>
            <a:ext cx="3327400" cy="311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16"/>
          <p:cNvSpPr>
            <a:spLocks noChangeShapeType="1"/>
          </p:cNvSpPr>
          <p:nvPr/>
        </p:nvSpPr>
        <p:spPr bwMode="auto">
          <a:xfrm flipH="1">
            <a:off x="1662113" y="2132013"/>
            <a:ext cx="4025900" cy="1870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Text Box 19"/>
          <p:cNvSpPr txBox="1">
            <a:spLocks noChangeArrowheads="1"/>
          </p:cNvSpPr>
          <p:nvPr/>
        </p:nvSpPr>
        <p:spPr bwMode="auto">
          <a:xfrm>
            <a:off x="7086600" y="1762125"/>
            <a:ext cx="18875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NON-FOCAL populations: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2 transects, oriented at angles along longest axes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52425" y="274638"/>
            <a:ext cx="8426450" cy="63341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   To become invasive, a non-native plant species needs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000"/>
              <a:t>An appropriate environment.                                   They typically establish in areas similar to the native environment :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                    </a:t>
            </a:r>
            <a:r>
              <a:rPr lang="en-US" altLang="en-US" sz="2400" i="1"/>
              <a:t>Alliaria petiolata</a:t>
            </a:r>
            <a:r>
              <a:rPr lang="en-US" altLang="en-US" sz="2400"/>
              <a:t> and </a:t>
            </a:r>
            <a:r>
              <a:rPr lang="en-US" altLang="en-US" sz="2400" i="1"/>
              <a:t>Acer platanoides</a:t>
            </a:r>
            <a:r>
              <a:rPr lang="en-US" altLang="en-US" sz="3000"/>
              <a:t> </a:t>
            </a:r>
          </a:p>
        </p:txBody>
      </p:sp>
      <p:pic>
        <p:nvPicPr>
          <p:cNvPr id="4099" name="Picture 6" descr="MVC-862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7188" y="3106738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2" descr="Acer platanoides (Norway maple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050" y="2600325"/>
            <a:ext cx="236855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7350" y="239713"/>
            <a:ext cx="8432800" cy="607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" name="Freeform 24"/>
          <p:cNvSpPr>
            <a:spLocks/>
          </p:cNvSpPr>
          <p:nvPr/>
        </p:nvSpPr>
        <p:spPr bwMode="auto">
          <a:xfrm>
            <a:off x="911225" y="1358900"/>
            <a:ext cx="7804150" cy="4889500"/>
          </a:xfrm>
          <a:custGeom>
            <a:avLst/>
            <a:gdLst>
              <a:gd name="T0" fmla="*/ 82 w 4916"/>
              <a:gd name="T1" fmla="*/ 192 h 3080"/>
              <a:gd name="T2" fmla="*/ 218 w 4916"/>
              <a:gd name="T3" fmla="*/ 456 h 3080"/>
              <a:gd name="T4" fmla="*/ 370 w 4916"/>
              <a:gd name="T5" fmla="*/ 576 h 3080"/>
              <a:gd name="T6" fmla="*/ 498 w 4916"/>
              <a:gd name="T7" fmla="*/ 688 h 3080"/>
              <a:gd name="T8" fmla="*/ 842 w 4916"/>
              <a:gd name="T9" fmla="*/ 872 h 3080"/>
              <a:gd name="T10" fmla="*/ 1034 w 4916"/>
              <a:gd name="T11" fmla="*/ 1024 h 3080"/>
              <a:gd name="T12" fmla="*/ 1250 w 4916"/>
              <a:gd name="T13" fmla="*/ 1168 h 3080"/>
              <a:gd name="T14" fmla="*/ 1354 w 4916"/>
              <a:gd name="T15" fmla="*/ 1224 h 3080"/>
              <a:gd name="T16" fmla="*/ 1738 w 4916"/>
              <a:gd name="T17" fmla="*/ 1408 h 3080"/>
              <a:gd name="T18" fmla="*/ 2002 w 4916"/>
              <a:gd name="T19" fmla="*/ 1464 h 3080"/>
              <a:gd name="T20" fmla="*/ 2530 w 4916"/>
              <a:gd name="T21" fmla="*/ 1592 h 3080"/>
              <a:gd name="T22" fmla="*/ 2626 w 4916"/>
              <a:gd name="T23" fmla="*/ 1800 h 3080"/>
              <a:gd name="T24" fmla="*/ 2690 w 4916"/>
              <a:gd name="T25" fmla="*/ 1968 h 3080"/>
              <a:gd name="T26" fmla="*/ 2778 w 4916"/>
              <a:gd name="T27" fmla="*/ 2096 h 3080"/>
              <a:gd name="T28" fmla="*/ 3042 w 4916"/>
              <a:gd name="T29" fmla="*/ 2224 h 3080"/>
              <a:gd name="T30" fmla="*/ 3154 w 4916"/>
              <a:gd name="T31" fmla="*/ 2344 h 3080"/>
              <a:gd name="T32" fmla="*/ 3562 w 4916"/>
              <a:gd name="T33" fmla="*/ 2544 h 3080"/>
              <a:gd name="T34" fmla="*/ 4034 w 4916"/>
              <a:gd name="T35" fmla="*/ 2776 h 3080"/>
              <a:gd name="T36" fmla="*/ 4242 w 4916"/>
              <a:gd name="T37" fmla="*/ 2912 h 3080"/>
              <a:gd name="T38" fmla="*/ 4354 w 4916"/>
              <a:gd name="T39" fmla="*/ 2992 h 3080"/>
              <a:gd name="T40" fmla="*/ 4586 w 4916"/>
              <a:gd name="T41" fmla="*/ 3032 h 3080"/>
              <a:gd name="T42" fmla="*/ 4826 w 4916"/>
              <a:gd name="T43" fmla="*/ 3008 h 3080"/>
              <a:gd name="T44" fmla="*/ 4802 w 4916"/>
              <a:gd name="T45" fmla="*/ 2904 h 3080"/>
              <a:gd name="T46" fmla="*/ 4866 w 4916"/>
              <a:gd name="T47" fmla="*/ 2720 h 3080"/>
              <a:gd name="T48" fmla="*/ 4690 w 4916"/>
              <a:gd name="T49" fmla="*/ 2632 h 3080"/>
              <a:gd name="T50" fmla="*/ 4626 w 4916"/>
              <a:gd name="T51" fmla="*/ 2576 h 3080"/>
              <a:gd name="T52" fmla="*/ 4290 w 4916"/>
              <a:gd name="T53" fmla="*/ 2384 h 3080"/>
              <a:gd name="T54" fmla="*/ 4178 w 4916"/>
              <a:gd name="T55" fmla="*/ 2304 h 3080"/>
              <a:gd name="T56" fmla="*/ 4082 w 4916"/>
              <a:gd name="T57" fmla="*/ 2112 h 3080"/>
              <a:gd name="T58" fmla="*/ 3914 w 4916"/>
              <a:gd name="T59" fmla="*/ 1952 h 3080"/>
              <a:gd name="T60" fmla="*/ 3730 w 4916"/>
              <a:gd name="T61" fmla="*/ 1872 h 3080"/>
              <a:gd name="T62" fmla="*/ 3306 w 4916"/>
              <a:gd name="T63" fmla="*/ 1784 h 3080"/>
              <a:gd name="T64" fmla="*/ 3010 w 4916"/>
              <a:gd name="T65" fmla="*/ 1664 h 3080"/>
              <a:gd name="T66" fmla="*/ 2866 w 4916"/>
              <a:gd name="T67" fmla="*/ 1528 h 3080"/>
              <a:gd name="T68" fmla="*/ 2570 w 4916"/>
              <a:gd name="T69" fmla="*/ 1416 h 3080"/>
              <a:gd name="T70" fmla="*/ 2242 w 4916"/>
              <a:gd name="T71" fmla="*/ 1312 h 3080"/>
              <a:gd name="T72" fmla="*/ 2074 w 4916"/>
              <a:gd name="T73" fmla="*/ 1176 h 3080"/>
              <a:gd name="T74" fmla="*/ 2050 w 4916"/>
              <a:gd name="T75" fmla="*/ 1104 h 3080"/>
              <a:gd name="T76" fmla="*/ 1866 w 4916"/>
              <a:gd name="T77" fmla="*/ 840 h 3080"/>
              <a:gd name="T78" fmla="*/ 1794 w 4916"/>
              <a:gd name="T79" fmla="*/ 784 h 3080"/>
              <a:gd name="T80" fmla="*/ 1722 w 4916"/>
              <a:gd name="T81" fmla="*/ 736 h 3080"/>
              <a:gd name="T82" fmla="*/ 1474 w 4916"/>
              <a:gd name="T83" fmla="*/ 432 h 3080"/>
              <a:gd name="T84" fmla="*/ 1154 w 4916"/>
              <a:gd name="T85" fmla="*/ 504 h 3080"/>
              <a:gd name="T86" fmla="*/ 770 w 4916"/>
              <a:gd name="T87" fmla="*/ 376 h 3080"/>
              <a:gd name="T88" fmla="*/ 730 w 4916"/>
              <a:gd name="T89" fmla="*/ 320 h 3080"/>
              <a:gd name="T90" fmla="*/ 434 w 4916"/>
              <a:gd name="T91" fmla="*/ 200 h 3080"/>
              <a:gd name="T92" fmla="*/ 170 w 4916"/>
              <a:gd name="T93" fmla="*/ 56 h 3080"/>
              <a:gd name="T94" fmla="*/ 26 w 4916"/>
              <a:gd name="T95" fmla="*/ 0 h 3080"/>
              <a:gd name="T96" fmla="*/ 18 w 4916"/>
              <a:gd name="T97" fmla="*/ 40 h 30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916"/>
              <a:gd name="T148" fmla="*/ 0 h 3080"/>
              <a:gd name="T149" fmla="*/ 4916 w 4916"/>
              <a:gd name="T150" fmla="*/ 3080 h 30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916" h="3080">
                <a:moveTo>
                  <a:pt x="18" y="24"/>
                </a:moveTo>
                <a:cubicBezTo>
                  <a:pt x="37" y="80"/>
                  <a:pt x="67" y="133"/>
                  <a:pt x="82" y="192"/>
                </a:cubicBezTo>
                <a:cubicBezTo>
                  <a:pt x="100" y="263"/>
                  <a:pt x="96" y="348"/>
                  <a:pt x="162" y="392"/>
                </a:cubicBezTo>
                <a:cubicBezTo>
                  <a:pt x="199" y="448"/>
                  <a:pt x="178" y="429"/>
                  <a:pt x="218" y="456"/>
                </a:cubicBezTo>
                <a:cubicBezTo>
                  <a:pt x="240" y="488"/>
                  <a:pt x="274" y="514"/>
                  <a:pt x="306" y="536"/>
                </a:cubicBezTo>
                <a:cubicBezTo>
                  <a:pt x="331" y="574"/>
                  <a:pt x="313" y="557"/>
                  <a:pt x="370" y="576"/>
                </a:cubicBezTo>
                <a:cubicBezTo>
                  <a:pt x="388" y="582"/>
                  <a:pt x="418" y="608"/>
                  <a:pt x="418" y="608"/>
                </a:cubicBezTo>
                <a:cubicBezTo>
                  <a:pt x="435" y="634"/>
                  <a:pt x="472" y="671"/>
                  <a:pt x="498" y="688"/>
                </a:cubicBezTo>
                <a:cubicBezTo>
                  <a:pt x="517" y="717"/>
                  <a:pt x="546" y="762"/>
                  <a:pt x="578" y="776"/>
                </a:cubicBezTo>
                <a:cubicBezTo>
                  <a:pt x="650" y="808"/>
                  <a:pt x="785" y="824"/>
                  <a:pt x="842" y="872"/>
                </a:cubicBezTo>
                <a:cubicBezTo>
                  <a:pt x="887" y="910"/>
                  <a:pt x="901" y="981"/>
                  <a:pt x="954" y="1008"/>
                </a:cubicBezTo>
                <a:cubicBezTo>
                  <a:pt x="976" y="1019"/>
                  <a:pt x="1013" y="1021"/>
                  <a:pt x="1034" y="1024"/>
                </a:cubicBezTo>
                <a:cubicBezTo>
                  <a:pt x="1079" y="1039"/>
                  <a:pt x="1095" y="1061"/>
                  <a:pt x="1130" y="1096"/>
                </a:cubicBezTo>
                <a:cubicBezTo>
                  <a:pt x="1159" y="1125"/>
                  <a:pt x="1217" y="1146"/>
                  <a:pt x="1250" y="1168"/>
                </a:cubicBezTo>
                <a:cubicBezTo>
                  <a:pt x="1330" y="1221"/>
                  <a:pt x="1242" y="1156"/>
                  <a:pt x="1306" y="1192"/>
                </a:cubicBezTo>
                <a:cubicBezTo>
                  <a:pt x="1323" y="1201"/>
                  <a:pt x="1354" y="1224"/>
                  <a:pt x="1354" y="1224"/>
                </a:cubicBezTo>
                <a:cubicBezTo>
                  <a:pt x="1390" y="1277"/>
                  <a:pt x="1463" y="1262"/>
                  <a:pt x="1514" y="1296"/>
                </a:cubicBezTo>
                <a:cubicBezTo>
                  <a:pt x="1565" y="1372"/>
                  <a:pt x="1657" y="1386"/>
                  <a:pt x="1738" y="1408"/>
                </a:cubicBezTo>
                <a:cubicBezTo>
                  <a:pt x="1767" y="1416"/>
                  <a:pt x="1805" y="1444"/>
                  <a:pt x="1834" y="1448"/>
                </a:cubicBezTo>
                <a:cubicBezTo>
                  <a:pt x="1890" y="1455"/>
                  <a:pt x="2002" y="1464"/>
                  <a:pt x="2002" y="1464"/>
                </a:cubicBezTo>
                <a:cubicBezTo>
                  <a:pt x="2104" y="1498"/>
                  <a:pt x="2360" y="1485"/>
                  <a:pt x="2450" y="1488"/>
                </a:cubicBezTo>
                <a:cubicBezTo>
                  <a:pt x="2498" y="1504"/>
                  <a:pt x="2510" y="1552"/>
                  <a:pt x="2530" y="1592"/>
                </a:cubicBezTo>
                <a:cubicBezTo>
                  <a:pt x="2556" y="1643"/>
                  <a:pt x="2568" y="1697"/>
                  <a:pt x="2586" y="1752"/>
                </a:cubicBezTo>
                <a:cubicBezTo>
                  <a:pt x="2593" y="1772"/>
                  <a:pt x="2617" y="1781"/>
                  <a:pt x="2626" y="1800"/>
                </a:cubicBezTo>
                <a:cubicBezTo>
                  <a:pt x="2645" y="1838"/>
                  <a:pt x="2634" y="1884"/>
                  <a:pt x="2658" y="1920"/>
                </a:cubicBezTo>
                <a:cubicBezTo>
                  <a:pt x="2669" y="1936"/>
                  <a:pt x="2684" y="1950"/>
                  <a:pt x="2690" y="1968"/>
                </a:cubicBezTo>
                <a:cubicBezTo>
                  <a:pt x="2697" y="1990"/>
                  <a:pt x="2727" y="2075"/>
                  <a:pt x="2746" y="2088"/>
                </a:cubicBezTo>
                <a:cubicBezTo>
                  <a:pt x="2755" y="2094"/>
                  <a:pt x="2767" y="2093"/>
                  <a:pt x="2778" y="2096"/>
                </a:cubicBezTo>
                <a:cubicBezTo>
                  <a:pt x="2847" y="2142"/>
                  <a:pt x="2935" y="2131"/>
                  <a:pt x="3002" y="2176"/>
                </a:cubicBezTo>
                <a:cubicBezTo>
                  <a:pt x="3042" y="2236"/>
                  <a:pt x="2991" y="2162"/>
                  <a:pt x="3042" y="2224"/>
                </a:cubicBezTo>
                <a:cubicBezTo>
                  <a:pt x="3068" y="2255"/>
                  <a:pt x="3054" y="2264"/>
                  <a:pt x="3090" y="2288"/>
                </a:cubicBezTo>
                <a:cubicBezTo>
                  <a:pt x="3135" y="2356"/>
                  <a:pt x="3061" y="2251"/>
                  <a:pt x="3154" y="2344"/>
                </a:cubicBezTo>
                <a:cubicBezTo>
                  <a:pt x="3217" y="2407"/>
                  <a:pt x="3297" y="2432"/>
                  <a:pt x="3370" y="2480"/>
                </a:cubicBezTo>
                <a:cubicBezTo>
                  <a:pt x="3419" y="2513"/>
                  <a:pt x="3508" y="2514"/>
                  <a:pt x="3562" y="2544"/>
                </a:cubicBezTo>
                <a:cubicBezTo>
                  <a:pt x="3600" y="2565"/>
                  <a:pt x="3623" y="2593"/>
                  <a:pt x="3658" y="2616"/>
                </a:cubicBezTo>
                <a:cubicBezTo>
                  <a:pt x="3735" y="2732"/>
                  <a:pt x="3903" y="2763"/>
                  <a:pt x="4034" y="2776"/>
                </a:cubicBezTo>
                <a:cubicBezTo>
                  <a:pt x="4080" y="2806"/>
                  <a:pt x="4133" y="2818"/>
                  <a:pt x="4178" y="2848"/>
                </a:cubicBezTo>
                <a:cubicBezTo>
                  <a:pt x="4196" y="2876"/>
                  <a:pt x="4214" y="2894"/>
                  <a:pt x="4242" y="2912"/>
                </a:cubicBezTo>
                <a:cubicBezTo>
                  <a:pt x="4263" y="2943"/>
                  <a:pt x="4276" y="2943"/>
                  <a:pt x="4306" y="2960"/>
                </a:cubicBezTo>
                <a:cubicBezTo>
                  <a:pt x="4323" y="2969"/>
                  <a:pt x="4338" y="2981"/>
                  <a:pt x="4354" y="2992"/>
                </a:cubicBezTo>
                <a:cubicBezTo>
                  <a:pt x="4367" y="3001"/>
                  <a:pt x="4386" y="2996"/>
                  <a:pt x="4402" y="3000"/>
                </a:cubicBezTo>
                <a:cubicBezTo>
                  <a:pt x="4473" y="3018"/>
                  <a:pt x="4502" y="3026"/>
                  <a:pt x="4586" y="3032"/>
                </a:cubicBezTo>
                <a:cubicBezTo>
                  <a:pt x="4645" y="3052"/>
                  <a:pt x="4701" y="3070"/>
                  <a:pt x="4762" y="3080"/>
                </a:cubicBezTo>
                <a:cubicBezTo>
                  <a:pt x="4830" y="3069"/>
                  <a:pt x="4813" y="3072"/>
                  <a:pt x="4826" y="3008"/>
                </a:cubicBezTo>
                <a:cubicBezTo>
                  <a:pt x="4823" y="2981"/>
                  <a:pt x="4824" y="2954"/>
                  <a:pt x="4818" y="2928"/>
                </a:cubicBezTo>
                <a:cubicBezTo>
                  <a:pt x="4816" y="2919"/>
                  <a:pt x="4798" y="2913"/>
                  <a:pt x="4802" y="2904"/>
                </a:cubicBezTo>
                <a:cubicBezTo>
                  <a:pt x="4806" y="2893"/>
                  <a:pt x="4823" y="2893"/>
                  <a:pt x="4834" y="2888"/>
                </a:cubicBezTo>
                <a:cubicBezTo>
                  <a:pt x="4916" y="2915"/>
                  <a:pt x="4869" y="2740"/>
                  <a:pt x="4866" y="2720"/>
                </a:cubicBezTo>
                <a:cubicBezTo>
                  <a:pt x="4864" y="2704"/>
                  <a:pt x="4839" y="2686"/>
                  <a:pt x="4826" y="2680"/>
                </a:cubicBezTo>
                <a:cubicBezTo>
                  <a:pt x="4780" y="2660"/>
                  <a:pt x="4732" y="2660"/>
                  <a:pt x="4690" y="2632"/>
                </a:cubicBezTo>
                <a:cubicBezTo>
                  <a:pt x="4685" y="2624"/>
                  <a:pt x="4681" y="2614"/>
                  <a:pt x="4674" y="2608"/>
                </a:cubicBezTo>
                <a:cubicBezTo>
                  <a:pt x="4660" y="2595"/>
                  <a:pt x="4626" y="2576"/>
                  <a:pt x="4626" y="2576"/>
                </a:cubicBezTo>
                <a:cubicBezTo>
                  <a:pt x="4599" y="2535"/>
                  <a:pt x="4543" y="2468"/>
                  <a:pt x="4498" y="2448"/>
                </a:cubicBezTo>
                <a:cubicBezTo>
                  <a:pt x="4434" y="2420"/>
                  <a:pt x="4357" y="2401"/>
                  <a:pt x="4290" y="2384"/>
                </a:cubicBezTo>
                <a:cubicBezTo>
                  <a:pt x="4260" y="2377"/>
                  <a:pt x="4240" y="2360"/>
                  <a:pt x="4210" y="2352"/>
                </a:cubicBezTo>
                <a:cubicBezTo>
                  <a:pt x="4191" y="2295"/>
                  <a:pt x="4218" y="2364"/>
                  <a:pt x="4178" y="2304"/>
                </a:cubicBezTo>
                <a:cubicBezTo>
                  <a:pt x="4164" y="2284"/>
                  <a:pt x="4157" y="2254"/>
                  <a:pt x="4146" y="2232"/>
                </a:cubicBezTo>
                <a:cubicBezTo>
                  <a:pt x="4126" y="2192"/>
                  <a:pt x="4100" y="2153"/>
                  <a:pt x="4082" y="2112"/>
                </a:cubicBezTo>
                <a:cubicBezTo>
                  <a:pt x="4073" y="2093"/>
                  <a:pt x="4060" y="2025"/>
                  <a:pt x="4034" y="2016"/>
                </a:cubicBezTo>
                <a:cubicBezTo>
                  <a:pt x="3991" y="2002"/>
                  <a:pt x="3955" y="1970"/>
                  <a:pt x="3914" y="1952"/>
                </a:cubicBezTo>
                <a:cubicBezTo>
                  <a:pt x="3861" y="1929"/>
                  <a:pt x="3819" y="1913"/>
                  <a:pt x="3770" y="1880"/>
                </a:cubicBezTo>
                <a:cubicBezTo>
                  <a:pt x="3759" y="1872"/>
                  <a:pt x="3744" y="1873"/>
                  <a:pt x="3730" y="1872"/>
                </a:cubicBezTo>
                <a:cubicBezTo>
                  <a:pt x="3647" y="1867"/>
                  <a:pt x="3565" y="1867"/>
                  <a:pt x="3482" y="1864"/>
                </a:cubicBezTo>
                <a:cubicBezTo>
                  <a:pt x="3419" y="1848"/>
                  <a:pt x="3368" y="1802"/>
                  <a:pt x="3306" y="1784"/>
                </a:cubicBezTo>
                <a:cubicBezTo>
                  <a:pt x="3243" y="1766"/>
                  <a:pt x="3172" y="1771"/>
                  <a:pt x="3114" y="1736"/>
                </a:cubicBezTo>
                <a:cubicBezTo>
                  <a:pt x="3082" y="1717"/>
                  <a:pt x="3039" y="1690"/>
                  <a:pt x="3010" y="1664"/>
                </a:cubicBezTo>
                <a:cubicBezTo>
                  <a:pt x="2974" y="1632"/>
                  <a:pt x="2956" y="1597"/>
                  <a:pt x="2914" y="1576"/>
                </a:cubicBezTo>
                <a:cubicBezTo>
                  <a:pt x="2860" y="1504"/>
                  <a:pt x="2919" y="1575"/>
                  <a:pt x="2866" y="1528"/>
                </a:cubicBezTo>
                <a:cubicBezTo>
                  <a:pt x="2825" y="1491"/>
                  <a:pt x="2786" y="1427"/>
                  <a:pt x="2722" y="1424"/>
                </a:cubicBezTo>
                <a:cubicBezTo>
                  <a:pt x="2671" y="1421"/>
                  <a:pt x="2621" y="1419"/>
                  <a:pt x="2570" y="1416"/>
                </a:cubicBezTo>
                <a:cubicBezTo>
                  <a:pt x="2504" y="1394"/>
                  <a:pt x="2536" y="1409"/>
                  <a:pt x="2474" y="1368"/>
                </a:cubicBezTo>
                <a:cubicBezTo>
                  <a:pt x="2425" y="1335"/>
                  <a:pt x="2298" y="1317"/>
                  <a:pt x="2242" y="1312"/>
                </a:cubicBezTo>
                <a:cubicBezTo>
                  <a:pt x="2239" y="1311"/>
                  <a:pt x="2187" y="1303"/>
                  <a:pt x="2178" y="1296"/>
                </a:cubicBezTo>
                <a:cubicBezTo>
                  <a:pt x="2134" y="1262"/>
                  <a:pt x="2112" y="1214"/>
                  <a:pt x="2074" y="1176"/>
                </a:cubicBezTo>
                <a:cubicBezTo>
                  <a:pt x="2069" y="1160"/>
                  <a:pt x="2063" y="1144"/>
                  <a:pt x="2058" y="1128"/>
                </a:cubicBezTo>
                <a:cubicBezTo>
                  <a:pt x="2055" y="1120"/>
                  <a:pt x="2050" y="1104"/>
                  <a:pt x="2050" y="1104"/>
                </a:cubicBezTo>
                <a:cubicBezTo>
                  <a:pt x="2047" y="1075"/>
                  <a:pt x="2047" y="1045"/>
                  <a:pt x="2042" y="1016"/>
                </a:cubicBezTo>
                <a:cubicBezTo>
                  <a:pt x="2026" y="923"/>
                  <a:pt x="1949" y="868"/>
                  <a:pt x="1866" y="840"/>
                </a:cubicBezTo>
                <a:cubicBezTo>
                  <a:pt x="1850" y="824"/>
                  <a:pt x="1839" y="799"/>
                  <a:pt x="1818" y="792"/>
                </a:cubicBezTo>
                <a:cubicBezTo>
                  <a:pt x="1810" y="789"/>
                  <a:pt x="1801" y="788"/>
                  <a:pt x="1794" y="784"/>
                </a:cubicBezTo>
                <a:cubicBezTo>
                  <a:pt x="1777" y="775"/>
                  <a:pt x="1762" y="763"/>
                  <a:pt x="1746" y="752"/>
                </a:cubicBezTo>
                <a:cubicBezTo>
                  <a:pt x="1738" y="747"/>
                  <a:pt x="1722" y="736"/>
                  <a:pt x="1722" y="736"/>
                </a:cubicBezTo>
                <a:cubicBezTo>
                  <a:pt x="1690" y="687"/>
                  <a:pt x="1627" y="656"/>
                  <a:pt x="1602" y="600"/>
                </a:cubicBezTo>
                <a:cubicBezTo>
                  <a:pt x="1569" y="525"/>
                  <a:pt x="1564" y="462"/>
                  <a:pt x="1474" y="432"/>
                </a:cubicBezTo>
                <a:cubicBezTo>
                  <a:pt x="1393" y="439"/>
                  <a:pt x="1322" y="463"/>
                  <a:pt x="1242" y="472"/>
                </a:cubicBezTo>
                <a:cubicBezTo>
                  <a:pt x="1209" y="483"/>
                  <a:pt x="1190" y="497"/>
                  <a:pt x="1154" y="504"/>
                </a:cubicBezTo>
                <a:cubicBezTo>
                  <a:pt x="1090" y="496"/>
                  <a:pt x="1026" y="497"/>
                  <a:pt x="962" y="488"/>
                </a:cubicBezTo>
                <a:cubicBezTo>
                  <a:pt x="903" y="480"/>
                  <a:pt x="811" y="417"/>
                  <a:pt x="770" y="376"/>
                </a:cubicBezTo>
                <a:cubicBezTo>
                  <a:pt x="749" y="312"/>
                  <a:pt x="781" y="387"/>
                  <a:pt x="738" y="344"/>
                </a:cubicBezTo>
                <a:cubicBezTo>
                  <a:pt x="732" y="338"/>
                  <a:pt x="734" y="327"/>
                  <a:pt x="730" y="320"/>
                </a:cubicBezTo>
                <a:cubicBezTo>
                  <a:pt x="721" y="303"/>
                  <a:pt x="709" y="288"/>
                  <a:pt x="698" y="272"/>
                </a:cubicBezTo>
                <a:cubicBezTo>
                  <a:pt x="638" y="181"/>
                  <a:pt x="529" y="205"/>
                  <a:pt x="434" y="200"/>
                </a:cubicBezTo>
                <a:cubicBezTo>
                  <a:pt x="384" y="183"/>
                  <a:pt x="357" y="141"/>
                  <a:pt x="314" y="112"/>
                </a:cubicBezTo>
                <a:cubicBezTo>
                  <a:pt x="281" y="62"/>
                  <a:pt x="227" y="62"/>
                  <a:pt x="170" y="56"/>
                </a:cubicBezTo>
                <a:cubicBezTo>
                  <a:pt x="136" y="45"/>
                  <a:pt x="109" y="28"/>
                  <a:pt x="74" y="16"/>
                </a:cubicBezTo>
                <a:cubicBezTo>
                  <a:pt x="58" y="11"/>
                  <a:pt x="26" y="0"/>
                  <a:pt x="26" y="0"/>
                </a:cubicBezTo>
                <a:cubicBezTo>
                  <a:pt x="18" y="5"/>
                  <a:pt x="4" y="7"/>
                  <a:pt x="2" y="16"/>
                </a:cubicBezTo>
                <a:cubicBezTo>
                  <a:pt x="0" y="25"/>
                  <a:pt x="9" y="36"/>
                  <a:pt x="18" y="40"/>
                </a:cubicBezTo>
                <a:cubicBezTo>
                  <a:pt x="23" y="42"/>
                  <a:pt x="18" y="29"/>
                  <a:pt x="18" y="24"/>
                </a:cubicBezTo>
                <a:close/>
              </a:path>
            </a:pathLst>
          </a:custGeom>
          <a:solidFill>
            <a:srgbClr val="FFE26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719263" y="1100138"/>
            <a:ext cx="4322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82638" y="847725"/>
            <a:ext cx="81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0 m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246813" y="877888"/>
            <a:ext cx="1001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100 m</a:t>
            </a:r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>
            <a:off x="5105400" y="3873500"/>
            <a:ext cx="3149600" cy="2079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>
            <a:off x="1284288" y="1741488"/>
            <a:ext cx="2946400" cy="184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Freeform 23"/>
          <p:cNvSpPr>
            <a:spLocks/>
          </p:cNvSpPr>
          <p:nvPr/>
        </p:nvSpPr>
        <p:spPr bwMode="auto">
          <a:xfrm>
            <a:off x="360363" y="1663700"/>
            <a:ext cx="7381875" cy="4659313"/>
          </a:xfrm>
          <a:custGeom>
            <a:avLst/>
            <a:gdLst>
              <a:gd name="T0" fmla="*/ 21 w 4650"/>
              <a:gd name="T1" fmla="*/ 592 h 2935"/>
              <a:gd name="T2" fmla="*/ 205 w 4650"/>
              <a:gd name="T3" fmla="*/ 744 h 2935"/>
              <a:gd name="T4" fmla="*/ 365 w 4650"/>
              <a:gd name="T5" fmla="*/ 880 h 2935"/>
              <a:gd name="T6" fmla="*/ 421 w 4650"/>
              <a:gd name="T7" fmla="*/ 928 h 2935"/>
              <a:gd name="T8" fmla="*/ 717 w 4650"/>
              <a:gd name="T9" fmla="*/ 1176 h 2935"/>
              <a:gd name="T10" fmla="*/ 949 w 4650"/>
              <a:gd name="T11" fmla="*/ 1360 h 2935"/>
              <a:gd name="T12" fmla="*/ 1125 w 4650"/>
              <a:gd name="T13" fmla="*/ 1496 h 2935"/>
              <a:gd name="T14" fmla="*/ 1301 w 4650"/>
              <a:gd name="T15" fmla="*/ 1616 h 2935"/>
              <a:gd name="T16" fmla="*/ 1389 w 4650"/>
              <a:gd name="T17" fmla="*/ 1680 h 2935"/>
              <a:gd name="T18" fmla="*/ 1453 w 4650"/>
              <a:gd name="T19" fmla="*/ 1712 h 2935"/>
              <a:gd name="T20" fmla="*/ 1717 w 4650"/>
              <a:gd name="T21" fmla="*/ 1872 h 2935"/>
              <a:gd name="T22" fmla="*/ 2069 w 4650"/>
              <a:gd name="T23" fmla="*/ 2056 h 2935"/>
              <a:gd name="T24" fmla="*/ 2397 w 4650"/>
              <a:gd name="T25" fmla="*/ 2208 h 2935"/>
              <a:gd name="T26" fmla="*/ 2805 w 4650"/>
              <a:gd name="T27" fmla="*/ 2424 h 2935"/>
              <a:gd name="T28" fmla="*/ 3061 w 4650"/>
              <a:gd name="T29" fmla="*/ 2560 h 2935"/>
              <a:gd name="T30" fmla="*/ 3221 w 4650"/>
              <a:gd name="T31" fmla="*/ 2624 h 2935"/>
              <a:gd name="T32" fmla="*/ 3469 w 4650"/>
              <a:gd name="T33" fmla="*/ 2744 h 2935"/>
              <a:gd name="T34" fmla="*/ 3757 w 4650"/>
              <a:gd name="T35" fmla="*/ 2864 h 2935"/>
              <a:gd name="T36" fmla="*/ 4061 w 4650"/>
              <a:gd name="T37" fmla="*/ 2928 h 2935"/>
              <a:gd name="T38" fmla="*/ 4549 w 4650"/>
              <a:gd name="T39" fmla="*/ 2872 h 2935"/>
              <a:gd name="T40" fmla="*/ 4117 w 4650"/>
              <a:gd name="T41" fmla="*/ 2608 h 2935"/>
              <a:gd name="T42" fmla="*/ 3429 w 4650"/>
              <a:gd name="T43" fmla="*/ 2232 h 2935"/>
              <a:gd name="T44" fmla="*/ 3237 w 4650"/>
              <a:gd name="T45" fmla="*/ 2112 h 2935"/>
              <a:gd name="T46" fmla="*/ 3021 w 4650"/>
              <a:gd name="T47" fmla="*/ 1984 h 2935"/>
              <a:gd name="T48" fmla="*/ 2669 w 4650"/>
              <a:gd name="T49" fmla="*/ 1800 h 2935"/>
              <a:gd name="T50" fmla="*/ 2517 w 4650"/>
              <a:gd name="T51" fmla="*/ 1712 h 2935"/>
              <a:gd name="T52" fmla="*/ 2317 w 4650"/>
              <a:gd name="T53" fmla="*/ 1600 h 2935"/>
              <a:gd name="T54" fmla="*/ 2085 w 4650"/>
              <a:gd name="T55" fmla="*/ 1448 h 2935"/>
              <a:gd name="T56" fmla="*/ 1909 w 4650"/>
              <a:gd name="T57" fmla="*/ 1320 h 2935"/>
              <a:gd name="T58" fmla="*/ 1533 w 4650"/>
              <a:gd name="T59" fmla="*/ 1080 h 2935"/>
              <a:gd name="T60" fmla="*/ 1461 w 4650"/>
              <a:gd name="T61" fmla="*/ 1040 h 2935"/>
              <a:gd name="T62" fmla="*/ 1365 w 4650"/>
              <a:gd name="T63" fmla="*/ 976 h 2935"/>
              <a:gd name="T64" fmla="*/ 1277 w 4650"/>
              <a:gd name="T65" fmla="*/ 904 h 2935"/>
              <a:gd name="T66" fmla="*/ 1101 w 4650"/>
              <a:gd name="T67" fmla="*/ 800 h 2935"/>
              <a:gd name="T68" fmla="*/ 1053 w 4650"/>
              <a:gd name="T69" fmla="*/ 768 h 2935"/>
              <a:gd name="T70" fmla="*/ 813 w 4650"/>
              <a:gd name="T71" fmla="*/ 592 h 2935"/>
              <a:gd name="T72" fmla="*/ 509 w 4650"/>
              <a:gd name="T73" fmla="*/ 344 h 2935"/>
              <a:gd name="T74" fmla="*/ 157 w 4650"/>
              <a:gd name="T75" fmla="*/ 112 h 29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650"/>
              <a:gd name="T115" fmla="*/ 0 h 2935"/>
              <a:gd name="T116" fmla="*/ 4650 w 4650"/>
              <a:gd name="T117" fmla="*/ 2935 h 293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650" h="2935">
                <a:moveTo>
                  <a:pt x="29" y="0"/>
                </a:moveTo>
                <a:cubicBezTo>
                  <a:pt x="23" y="193"/>
                  <a:pt x="0" y="399"/>
                  <a:pt x="21" y="592"/>
                </a:cubicBezTo>
                <a:cubicBezTo>
                  <a:pt x="24" y="616"/>
                  <a:pt x="77" y="643"/>
                  <a:pt x="85" y="648"/>
                </a:cubicBezTo>
                <a:cubicBezTo>
                  <a:pt x="127" y="676"/>
                  <a:pt x="163" y="716"/>
                  <a:pt x="205" y="744"/>
                </a:cubicBezTo>
                <a:cubicBezTo>
                  <a:pt x="241" y="798"/>
                  <a:pt x="199" y="745"/>
                  <a:pt x="245" y="776"/>
                </a:cubicBezTo>
                <a:cubicBezTo>
                  <a:pt x="286" y="804"/>
                  <a:pt x="330" y="845"/>
                  <a:pt x="365" y="880"/>
                </a:cubicBezTo>
                <a:cubicBezTo>
                  <a:pt x="374" y="889"/>
                  <a:pt x="379" y="903"/>
                  <a:pt x="389" y="912"/>
                </a:cubicBezTo>
                <a:cubicBezTo>
                  <a:pt x="398" y="920"/>
                  <a:pt x="411" y="921"/>
                  <a:pt x="421" y="928"/>
                </a:cubicBezTo>
                <a:cubicBezTo>
                  <a:pt x="463" y="958"/>
                  <a:pt x="509" y="999"/>
                  <a:pt x="549" y="1032"/>
                </a:cubicBezTo>
                <a:cubicBezTo>
                  <a:pt x="605" y="1079"/>
                  <a:pt x="656" y="1135"/>
                  <a:pt x="717" y="1176"/>
                </a:cubicBezTo>
                <a:cubicBezTo>
                  <a:pt x="739" y="1209"/>
                  <a:pt x="770" y="1239"/>
                  <a:pt x="805" y="1256"/>
                </a:cubicBezTo>
                <a:cubicBezTo>
                  <a:pt x="839" y="1302"/>
                  <a:pt x="894" y="1342"/>
                  <a:pt x="949" y="1360"/>
                </a:cubicBezTo>
                <a:cubicBezTo>
                  <a:pt x="980" y="1391"/>
                  <a:pt x="1017" y="1408"/>
                  <a:pt x="1053" y="1432"/>
                </a:cubicBezTo>
                <a:cubicBezTo>
                  <a:pt x="1079" y="1449"/>
                  <a:pt x="1101" y="1477"/>
                  <a:pt x="1125" y="1496"/>
                </a:cubicBezTo>
                <a:cubicBezTo>
                  <a:pt x="1158" y="1522"/>
                  <a:pt x="1197" y="1541"/>
                  <a:pt x="1229" y="1568"/>
                </a:cubicBezTo>
                <a:cubicBezTo>
                  <a:pt x="1255" y="1590"/>
                  <a:pt x="1268" y="1605"/>
                  <a:pt x="1301" y="1616"/>
                </a:cubicBezTo>
                <a:cubicBezTo>
                  <a:pt x="1337" y="1670"/>
                  <a:pt x="1295" y="1617"/>
                  <a:pt x="1341" y="1648"/>
                </a:cubicBezTo>
                <a:cubicBezTo>
                  <a:pt x="1401" y="1688"/>
                  <a:pt x="1332" y="1661"/>
                  <a:pt x="1389" y="1680"/>
                </a:cubicBezTo>
                <a:cubicBezTo>
                  <a:pt x="1400" y="1688"/>
                  <a:pt x="1409" y="1698"/>
                  <a:pt x="1421" y="1704"/>
                </a:cubicBezTo>
                <a:cubicBezTo>
                  <a:pt x="1431" y="1709"/>
                  <a:pt x="1443" y="1707"/>
                  <a:pt x="1453" y="1712"/>
                </a:cubicBezTo>
                <a:cubicBezTo>
                  <a:pt x="1474" y="1724"/>
                  <a:pt x="1489" y="1746"/>
                  <a:pt x="1509" y="1760"/>
                </a:cubicBezTo>
                <a:cubicBezTo>
                  <a:pt x="1572" y="1804"/>
                  <a:pt x="1642" y="1853"/>
                  <a:pt x="1717" y="1872"/>
                </a:cubicBezTo>
                <a:cubicBezTo>
                  <a:pt x="1771" y="1908"/>
                  <a:pt x="1834" y="1933"/>
                  <a:pt x="1893" y="1960"/>
                </a:cubicBezTo>
                <a:cubicBezTo>
                  <a:pt x="1954" y="1988"/>
                  <a:pt x="2008" y="2029"/>
                  <a:pt x="2069" y="2056"/>
                </a:cubicBezTo>
                <a:cubicBezTo>
                  <a:pt x="2112" y="2075"/>
                  <a:pt x="2155" y="2088"/>
                  <a:pt x="2197" y="2112"/>
                </a:cubicBezTo>
                <a:cubicBezTo>
                  <a:pt x="2262" y="2149"/>
                  <a:pt x="2328" y="2179"/>
                  <a:pt x="2397" y="2208"/>
                </a:cubicBezTo>
                <a:cubicBezTo>
                  <a:pt x="2447" y="2230"/>
                  <a:pt x="2488" y="2267"/>
                  <a:pt x="2541" y="2280"/>
                </a:cubicBezTo>
                <a:cubicBezTo>
                  <a:pt x="2625" y="2336"/>
                  <a:pt x="2715" y="2379"/>
                  <a:pt x="2805" y="2424"/>
                </a:cubicBezTo>
                <a:cubicBezTo>
                  <a:pt x="2842" y="2443"/>
                  <a:pt x="2877" y="2467"/>
                  <a:pt x="2917" y="2480"/>
                </a:cubicBezTo>
                <a:cubicBezTo>
                  <a:pt x="2951" y="2505"/>
                  <a:pt x="3022" y="2545"/>
                  <a:pt x="3061" y="2560"/>
                </a:cubicBezTo>
                <a:cubicBezTo>
                  <a:pt x="3082" y="2568"/>
                  <a:pt x="3125" y="2576"/>
                  <a:pt x="3125" y="2576"/>
                </a:cubicBezTo>
                <a:cubicBezTo>
                  <a:pt x="3187" y="2617"/>
                  <a:pt x="3155" y="2602"/>
                  <a:pt x="3221" y="2624"/>
                </a:cubicBezTo>
                <a:cubicBezTo>
                  <a:pt x="3260" y="2637"/>
                  <a:pt x="3304" y="2669"/>
                  <a:pt x="3341" y="2688"/>
                </a:cubicBezTo>
                <a:cubicBezTo>
                  <a:pt x="3382" y="2709"/>
                  <a:pt x="3427" y="2723"/>
                  <a:pt x="3469" y="2744"/>
                </a:cubicBezTo>
                <a:cubicBezTo>
                  <a:pt x="3539" y="2779"/>
                  <a:pt x="3610" y="2807"/>
                  <a:pt x="3685" y="2832"/>
                </a:cubicBezTo>
                <a:cubicBezTo>
                  <a:pt x="3748" y="2853"/>
                  <a:pt x="3662" y="2832"/>
                  <a:pt x="3757" y="2864"/>
                </a:cubicBezTo>
                <a:cubicBezTo>
                  <a:pt x="3798" y="2878"/>
                  <a:pt x="3831" y="2918"/>
                  <a:pt x="3877" y="2920"/>
                </a:cubicBezTo>
                <a:cubicBezTo>
                  <a:pt x="3938" y="2923"/>
                  <a:pt x="4000" y="2925"/>
                  <a:pt x="4061" y="2928"/>
                </a:cubicBezTo>
                <a:cubicBezTo>
                  <a:pt x="4248" y="2925"/>
                  <a:pt x="4435" y="2935"/>
                  <a:pt x="4621" y="2920"/>
                </a:cubicBezTo>
                <a:cubicBezTo>
                  <a:pt x="4650" y="2918"/>
                  <a:pt x="4549" y="2872"/>
                  <a:pt x="4549" y="2872"/>
                </a:cubicBezTo>
                <a:cubicBezTo>
                  <a:pt x="4521" y="2830"/>
                  <a:pt x="4419" y="2762"/>
                  <a:pt x="4365" y="2744"/>
                </a:cubicBezTo>
                <a:cubicBezTo>
                  <a:pt x="4289" y="2687"/>
                  <a:pt x="4197" y="2658"/>
                  <a:pt x="4117" y="2608"/>
                </a:cubicBezTo>
                <a:cubicBezTo>
                  <a:pt x="3949" y="2503"/>
                  <a:pt x="3774" y="2416"/>
                  <a:pt x="3597" y="2328"/>
                </a:cubicBezTo>
                <a:cubicBezTo>
                  <a:pt x="3540" y="2299"/>
                  <a:pt x="3485" y="2263"/>
                  <a:pt x="3429" y="2232"/>
                </a:cubicBezTo>
                <a:cubicBezTo>
                  <a:pt x="3387" y="2209"/>
                  <a:pt x="3355" y="2175"/>
                  <a:pt x="3309" y="2160"/>
                </a:cubicBezTo>
                <a:cubicBezTo>
                  <a:pt x="3289" y="2130"/>
                  <a:pt x="3270" y="2123"/>
                  <a:pt x="3237" y="2112"/>
                </a:cubicBezTo>
                <a:cubicBezTo>
                  <a:pt x="3203" y="2078"/>
                  <a:pt x="3158" y="2071"/>
                  <a:pt x="3117" y="2048"/>
                </a:cubicBezTo>
                <a:cubicBezTo>
                  <a:pt x="3084" y="2030"/>
                  <a:pt x="3052" y="2005"/>
                  <a:pt x="3021" y="1984"/>
                </a:cubicBezTo>
                <a:cubicBezTo>
                  <a:pt x="3004" y="1973"/>
                  <a:pt x="2982" y="1970"/>
                  <a:pt x="2965" y="1960"/>
                </a:cubicBezTo>
                <a:cubicBezTo>
                  <a:pt x="2868" y="1902"/>
                  <a:pt x="2768" y="1855"/>
                  <a:pt x="2669" y="1800"/>
                </a:cubicBezTo>
                <a:cubicBezTo>
                  <a:pt x="2644" y="1786"/>
                  <a:pt x="2624" y="1761"/>
                  <a:pt x="2597" y="1752"/>
                </a:cubicBezTo>
                <a:cubicBezTo>
                  <a:pt x="2569" y="1743"/>
                  <a:pt x="2542" y="1727"/>
                  <a:pt x="2517" y="1712"/>
                </a:cubicBezTo>
                <a:cubicBezTo>
                  <a:pt x="2476" y="1687"/>
                  <a:pt x="2457" y="1667"/>
                  <a:pt x="2413" y="1656"/>
                </a:cubicBezTo>
                <a:cubicBezTo>
                  <a:pt x="2384" y="1627"/>
                  <a:pt x="2352" y="1619"/>
                  <a:pt x="2317" y="1600"/>
                </a:cubicBezTo>
                <a:cubicBezTo>
                  <a:pt x="2274" y="1576"/>
                  <a:pt x="2231" y="1546"/>
                  <a:pt x="2189" y="1520"/>
                </a:cubicBezTo>
                <a:cubicBezTo>
                  <a:pt x="2153" y="1497"/>
                  <a:pt x="2125" y="1461"/>
                  <a:pt x="2085" y="1448"/>
                </a:cubicBezTo>
                <a:cubicBezTo>
                  <a:pt x="2063" y="1426"/>
                  <a:pt x="1986" y="1361"/>
                  <a:pt x="1957" y="1344"/>
                </a:cubicBezTo>
                <a:cubicBezTo>
                  <a:pt x="1911" y="1318"/>
                  <a:pt x="1955" y="1358"/>
                  <a:pt x="1909" y="1320"/>
                </a:cubicBezTo>
                <a:cubicBezTo>
                  <a:pt x="1829" y="1254"/>
                  <a:pt x="1737" y="1206"/>
                  <a:pt x="1645" y="1160"/>
                </a:cubicBezTo>
                <a:cubicBezTo>
                  <a:pt x="1602" y="1139"/>
                  <a:pt x="1574" y="1101"/>
                  <a:pt x="1533" y="1080"/>
                </a:cubicBezTo>
                <a:cubicBezTo>
                  <a:pt x="1525" y="1076"/>
                  <a:pt x="1516" y="1076"/>
                  <a:pt x="1509" y="1072"/>
                </a:cubicBezTo>
                <a:cubicBezTo>
                  <a:pt x="1492" y="1063"/>
                  <a:pt x="1477" y="1051"/>
                  <a:pt x="1461" y="1040"/>
                </a:cubicBezTo>
                <a:cubicBezTo>
                  <a:pt x="1452" y="1034"/>
                  <a:pt x="1446" y="1022"/>
                  <a:pt x="1437" y="1016"/>
                </a:cubicBezTo>
                <a:cubicBezTo>
                  <a:pt x="1414" y="1001"/>
                  <a:pt x="1388" y="991"/>
                  <a:pt x="1365" y="976"/>
                </a:cubicBezTo>
                <a:cubicBezTo>
                  <a:pt x="1343" y="961"/>
                  <a:pt x="1320" y="947"/>
                  <a:pt x="1301" y="928"/>
                </a:cubicBezTo>
                <a:cubicBezTo>
                  <a:pt x="1293" y="920"/>
                  <a:pt x="1286" y="911"/>
                  <a:pt x="1277" y="904"/>
                </a:cubicBezTo>
                <a:cubicBezTo>
                  <a:pt x="1237" y="876"/>
                  <a:pt x="1191" y="855"/>
                  <a:pt x="1149" y="832"/>
                </a:cubicBezTo>
                <a:cubicBezTo>
                  <a:pt x="1132" y="823"/>
                  <a:pt x="1115" y="814"/>
                  <a:pt x="1101" y="800"/>
                </a:cubicBezTo>
                <a:cubicBezTo>
                  <a:pt x="1093" y="792"/>
                  <a:pt x="1086" y="782"/>
                  <a:pt x="1077" y="776"/>
                </a:cubicBezTo>
                <a:cubicBezTo>
                  <a:pt x="1070" y="771"/>
                  <a:pt x="1060" y="772"/>
                  <a:pt x="1053" y="768"/>
                </a:cubicBezTo>
                <a:cubicBezTo>
                  <a:pt x="1014" y="746"/>
                  <a:pt x="975" y="702"/>
                  <a:pt x="933" y="688"/>
                </a:cubicBezTo>
                <a:cubicBezTo>
                  <a:pt x="914" y="669"/>
                  <a:pt x="840" y="606"/>
                  <a:pt x="813" y="592"/>
                </a:cubicBezTo>
                <a:cubicBezTo>
                  <a:pt x="775" y="573"/>
                  <a:pt x="725" y="552"/>
                  <a:pt x="693" y="520"/>
                </a:cubicBezTo>
                <a:cubicBezTo>
                  <a:pt x="634" y="461"/>
                  <a:pt x="579" y="390"/>
                  <a:pt x="509" y="344"/>
                </a:cubicBezTo>
                <a:cubicBezTo>
                  <a:pt x="494" y="334"/>
                  <a:pt x="476" y="330"/>
                  <a:pt x="461" y="320"/>
                </a:cubicBezTo>
                <a:cubicBezTo>
                  <a:pt x="401" y="230"/>
                  <a:pt x="254" y="160"/>
                  <a:pt x="157" y="112"/>
                </a:cubicBezTo>
                <a:cubicBezTo>
                  <a:pt x="93" y="80"/>
                  <a:pt x="45" y="81"/>
                  <a:pt x="29" y="0"/>
                </a:cubicBezTo>
                <a:close/>
              </a:path>
            </a:pathLst>
          </a:cu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8" name="Line 25"/>
          <p:cNvSpPr>
            <a:spLocks noChangeShapeType="1"/>
          </p:cNvSpPr>
          <p:nvPr/>
        </p:nvSpPr>
        <p:spPr bwMode="auto">
          <a:xfrm>
            <a:off x="404813" y="2181225"/>
            <a:ext cx="2978150" cy="2195513"/>
          </a:xfrm>
          <a:prstGeom prst="line">
            <a:avLst/>
          </a:prstGeom>
          <a:noFill/>
          <a:ln w="38100">
            <a:solidFill>
              <a:srgbClr val="FFFF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26"/>
          <p:cNvSpPr>
            <a:spLocks noChangeShapeType="1"/>
          </p:cNvSpPr>
          <p:nvPr/>
        </p:nvSpPr>
        <p:spPr bwMode="auto">
          <a:xfrm>
            <a:off x="3382963" y="4376738"/>
            <a:ext cx="3670300" cy="1906587"/>
          </a:xfrm>
          <a:prstGeom prst="line">
            <a:avLst/>
          </a:prstGeom>
          <a:noFill/>
          <a:ln w="38100">
            <a:solidFill>
              <a:srgbClr val="FFFF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426450" cy="267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Eastern range: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Included 17 focal and 26 non-focal populations, from PA/NJ to northern SC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Wide range of locations 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648700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managed, open grasslands in parks (Gettysburg battlefield)</a:t>
            </a:r>
          </a:p>
        </p:txBody>
      </p:sp>
      <p:pic>
        <p:nvPicPr>
          <p:cNvPr id="24579" name="Picture 3" descr="P310048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325" y="1244600"/>
            <a:ext cx="7021513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648700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fire-maintained ecosystems (Sand Hills Nature Preserve, NC)</a:t>
            </a:r>
          </a:p>
        </p:txBody>
      </p:sp>
      <p:pic>
        <p:nvPicPr>
          <p:cNvPr id="25603" name="Picture 4" descr="P70208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775" y="1263650"/>
            <a:ext cx="7189788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648700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roadside populations</a:t>
            </a:r>
          </a:p>
        </p:txBody>
      </p:sp>
      <p:pic>
        <p:nvPicPr>
          <p:cNvPr id="26627" name="Picture 4" descr="P709086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275" y="1157288"/>
            <a:ext cx="7275513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648700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coastal plain – QVC property, NC</a:t>
            </a:r>
          </a:p>
        </p:txBody>
      </p:sp>
      <p:pic>
        <p:nvPicPr>
          <p:cNvPr id="27651" name="Picture 4" descr="P703082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5" y="1100138"/>
            <a:ext cx="7224713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648700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piedmont – Sky Meadows State Park, VA</a:t>
            </a:r>
          </a:p>
        </p:txBody>
      </p:sp>
      <p:pic>
        <p:nvPicPr>
          <p:cNvPr id="28675" name="Picture 4" descr="P329163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38" y="1138238"/>
            <a:ext cx="7310437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648700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higher elevevation pasture – Mt. Research Station, NC (1500 m)</a:t>
            </a:r>
          </a:p>
        </p:txBody>
      </p:sp>
      <p:pic>
        <p:nvPicPr>
          <p:cNvPr id="29699" name="Picture 4" descr="PB29126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288" y="1111250"/>
            <a:ext cx="7173912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426450" cy="2676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Californian range: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Included 4 focal and 4 non-focal populations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Restricted to water courses, shore lines                                  (20-350 m elev.)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648700" cy="1120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Many historical recorded stations in CA are no longer present (Modesto, CA)</a:t>
            </a:r>
          </a:p>
        </p:txBody>
      </p:sp>
      <p:pic>
        <p:nvPicPr>
          <p:cNvPr id="31747" name="Picture 5" descr="3001CoffeeSte1A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560513"/>
            <a:ext cx="7024688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426450" cy="63341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dirty="0"/>
              <a:t>   To become invasive, a non-native plant species needs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 dirty="0"/>
              <a:t>2. The ability to compete well against other community members (natives or other non-natives) (</a:t>
            </a:r>
            <a:r>
              <a:rPr lang="en-US" altLang="en-US" sz="3000" dirty="0" err="1"/>
              <a:t>EICA</a:t>
            </a:r>
            <a:r>
              <a:rPr lang="en-US" altLang="en-US" sz="3000" dirty="0"/>
              <a:t>).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000" dirty="0"/>
          </a:p>
          <a:p>
            <a:pPr eaLnBrk="1" hangingPunct="1">
              <a:spcBef>
                <a:spcPct val="50000"/>
              </a:spcBef>
            </a:pPr>
            <a:endParaRPr lang="en-US" altLang="en-US" sz="3000" dirty="0"/>
          </a:p>
          <a:p>
            <a:pPr eaLnBrk="1" hangingPunct="1">
              <a:spcBef>
                <a:spcPct val="50000"/>
              </a:spcBef>
            </a:pPr>
            <a:endParaRPr lang="en-US" altLang="en-US" sz="30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3000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 dirty="0"/>
              <a:t>                    </a:t>
            </a:r>
          </a:p>
        </p:txBody>
      </p:sp>
      <p:pic>
        <p:nvPicPr>
          <p:cNvPr id="5123" name="Picture 7" descr="alpe and miv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" y="3327400"/>
            <a:ext cx="4618038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5413375" y="4903788"/>
            <a:ext cx="3195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Alliaria petiolata</a:t>
            </a:r>
            <a:r>
              <a:rPr lang="en-US" altLang="en-US" sz="3600" i="1"/>
              <a:t> 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5413375" y="3751263"/>
            <a:ext cx="3201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Microstegium vimineum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 flipH="1" flipV="1">
            <a:off x="4606925" y="3963988"/>
            <a:ext cx="862013" cy="69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11"/>
          <p:cNvSpPr>
            <a:spLocks noChangeShapeType="1"/>
          </p:cNvSpPr>
          <p:nvPr/>
        </p:nvSpPr>
        <p:spPr bwMode="auto">
          <a:xfrm flipH="1">
            <a:off x="3983038" y="5318125"/>
            <a:ext cx="1490662" cy="1920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648700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Rancho Seco, CA</a:t>
            </a:r>
          </a:p>
        </p:txBody>
      </p:sp>
      <p:pic>
        <p:nvPicPr>
          <p:cNvPr id="32771" name="Picture 4" descr="P104003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688" y="1320800"/>
            <a:ext cx="6888162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648700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Chico, CA</a:t>
            </a:r>
          </a:p>
        </p:txBody>
      </p:sp>
      <p:pic>
        <p:nvPicPr>
          <p:cNvPr id="33795" name="Picture 4" descr="P106005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189038"/>
            <a:ext cx="7091363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648700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Grass Valley, CA</a:t>
            </a:r>
          </a:p>
        </p:txBody>
      </p:sp>
      <p:pic>
        <p:nvPicPr>
          <p:cNvPr id="34819" name="Picture 4" descr="P105005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400" y="1211263"/>
            <a:ext cx="7223125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648700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Oroville, CA</a:t>
            </a:r>
          </a:p>
        </p:txBody>
      </p:sp>
      <p:pic>
        <p:nvPicPr>
          <p:cNvPr id="35843" name="Picture 5" descr="P105005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5713" y="1182688"/>
            <a:ext cx="6503987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426450" cy="51911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Hawai’ian range: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Included 8 focal and 8 non-focal populations, from The Big Island and Maui.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Found on nearly bare lava flows to older volcanic soils with organic matter.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Mostly 50 – 1200 m elev. ; up to 1940 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Windward side of islands.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Often remote ridges, crater walls – wind dispersed.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648700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Hawaii Volcanoes National Park, the Steam Vents</a:t>
            </a:r>
          </a:p>
        </p:txBody>
      </p:sp>
      <p:pic>
        <p:nvPicPr>
          <p:cNvPr id="37891" name="Picture 4" descr="P111018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325" y="1211263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648700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Hawaii Volcanoes National Park, crater rim</a:t>
            </a:r>
          </a:p>
        </p:txBody>
      </p:sp>
      <p:pic>
        <p:nvPicPr>
          <p:cNvPr id="38915" name="Picture 4" descr="P114026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176338"/>
            <a:ext cx="7110413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648700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Hawaii Volcanoes National Park</a:t>
            </a:r>
          </a:p>
        </p:txBody>
      </p:sp>
      <p:pic>
        <p:nvPicPr>
          <p:cNvPr id="39939" name="Picture 4" descr="P114025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75" y="1139825"/>
            <a:ext cx="7337425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648700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Hawaii Volcanoes National Park</a:t>
            </a:r>
          </a:p>
        </p:txBody>
      </p:sp>
      <p:pic>
        <p:nvPicPr>
          <p:cNvPr id="40963" name="Picture 4" descr="P114027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75" y="1190625"/>
            <a:ext cx="73247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648700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Maui</a:t>
            </a:r>
          </a:p>
        </p:txBody>
      </p:sp>
      <p:pic>
        <p:nvPicPr>
          <p:cNvPr id="41987" name="Picture 4" descr="P11703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216025"/>
            <a:ext cx="687387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426450" cy="60610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   To become invasive, a non-native plant species needs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3. Escape from control by natural enemies (ERH).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r>
              <a:rPr lang="en-US" altLang="en-US" i="1"/>
              <a:t>                  </a:t>
            </a:r>
            <a:r>
              <a:rPr lang="en-US" altLang="en-US" sz="2400" i="1"/>
              <a:t>Lythrum salicaria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                    </a:t>
            </a:r>
          </a:p>
        </p:txBody>
      </p:sp>
      <p:pic>
        <p:nvPicPr>
          <p:cNvPr id="6147" name="Picture 9" descr="Ly1-purple-loosestrif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688" y="2427288"/>
            <a:ext cx="2509837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426450" cy="61039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Plant density in the three regions                               </a:t>
            </a:r>
            <a:r>
              <a:rPr lang="en-US" altLang="en-US" sz="2400"/>
              <a:t>(focal + nonfocal populations)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2000"/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Means </a:t>
            </a:r>
            <a:r>
              <a:rPr lang="en-US" altLang="en-US" sz="2000" u="sng"/>
              <a:t>+</a:t>
            </a:r>
            <a:r>
              <a:rPr lang="en-US" altLang="en-US" sz="2000"/>
              <a:t> 95% CL ;  ANOVA: F = 0.09 ;  df = 2,49 ;  NS</a:t>
            </a:r>
            <a:endParaRPr lang="en-US" altLang="en-US" sz="300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303338" y="1220788"/>
          <a:ext cx="5867400" cy="454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3" imgW="7086532" imgH="5495769" progId="Excel.Chart.8">
                  <p:embed/>
                </p:oleObj>
              </mc:Choice>
              <mc:Fallback>
                <p:oleObj name="Chart" r:id="rId3" imgW="7086532" imgH="5495769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1220788"/>
                        <a:ext cx="5867400" cy="454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06400" y="6429375"/>
            <a:ext cx="789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(see Romanchuk and Decker poster)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648700" cy="755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Populations with smut fungus disease</a:t>
            </a:r>
          </a:p>
        </p:txBody>
      </p:sp>
      <p:pic>
        <p:nvPicPr>
          <p:cNvPr id="43011" name="Picture 4" descr="mso196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201738"/>
            <a:ext cx="5180012" cy="3562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5" descr="mso980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1738"/>
            <a:ext cx="3022600" cy="2808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6" descr="msoE735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4232275"/>
            <a:ext cx="2617788" cy="2481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8334375" y="1700213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6764338" y="3659188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6384925" y="3998913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5986463" y="3776663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8" name="Rectangle 11"/>
          <p:cNvSpPr>
            <a:spLocks noChangeArrowheads="1"/>
          </p:cNvSpPr>
          <p:nvPr/>
        </p:nvSpPr>
        <p:spPr bwMode="auto">
          <a:xfrm>
            <a:off x="7769225" y="2130425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7542213" y="1827213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0" name="Rectangle 13"/>
          <p:cNvSpPr>
            <a:spLocks noChangeArrowheads="1"/>
          </p:cNvSpPr>
          <p:nvPr/>
        </p:nvSpPr>
        <p:spPr bwMode="auto">
          <a:xfrm>
            <a:off x="8048625" y="2552700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1" name="Rectangle 14"/>
          <p:cNvSpPr>
            <a:spLocks noChangeArrowheads="1"/>
          </p:cNvSpPr>
          <p:nvPr/>
        </p:nvSpPr>
        <p:spPr bwMode="auto">
          <a:xfrm>
            <a:off x="8035925" y="1944688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2" name="Rectangle 15"/>
          <p:cNvSpPr>
            <a:spLocks noChangeArrowheads="1"/>
          </p:cNvSpPr>
          <p:nvPr/>
        </p:nvSpPr>
        <p:spPr bwMode="auto">
          <a:xfrm>
            <a:off x="8516938" y="1477963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3" name="Rectangle 16"/>
          <p:cNvSpPr>
            <a:spLocks noChangeArrowheads="1"/>
          </p:cNvSpPr>
          <p:nvPr/>
        </p:nvSpPr>
        <p:spPr bwMode="auto">
          <a:xfrm>
            <a:off x="8337550" y="1517650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4" name="Rectangle 17"/>
          <p:cNvSpPr>
            <a:spLocks noChangeArrowheads="1"/>
          </p:cNvSpPr>
          <p:nvPr/>
        </p:nvSpPr>
        <p:spPr bwMode="auto">
          <a:xfrm>
            <a:off x="6200775" y="3767138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5" name="Rectangle 18"/>
          <p:cNvSpPr>
            <a:spLocks noChangeArrowheads="1"/>
          </p:cNvSpPr>
          <p:nvPr/>
        </p:nvSpPr>
        <p:spPr bwMode="auto">
          <a:xfrm>
            <a:off x="4783138" y="4030663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6" name="Rectangle 19"/>
          <p:cNvSpPr>
            <a:spLocks noChangeArrowheads="1"/>
          </p:cNvSpPr>
          <p:nvPr/>
        </p:nvSpPr>
        <p:spPr bwMode="auto">
          <a:xfrm>
            <a:off x="3736975" y="4203700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7" name="Rectangle 20"/>
          <p:cNvSpPr>
            <a:spLocks noChangeArrowheads="1"/>
          </p:cNvSpPr>
          <p:nvPr/>
        </p:nvSpPr>
        <p:spPr bwMode="auto">
          <a:xfrm>
            <a:off x="6592888" y="3059113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8" name="Rectangle 21"/>
          <p:cNvSpPr>
            <a:spLocks noChangeArrowheads="1"/>
          </p:cNvSpPr>
          <p:nvPr/>
        </p:nvSpPr>
        <p:spPr bwMode="auto">
          <a:xfrm>
            <a:off x="7089775" y="1622425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9" name="Rectangle 22"/>
          <p:cNvSpPr>
            <a:spLocks noChangeArrowheads="1"/>
          </p:cNvSpPr>
          <p:nvPr/>
        </p:nvSpPr>
        <p:spPr bwMode="auto">
          <a:xfrm>
            <a:off x="8129588" y="1495425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30" name="Rectangle 23"/>
          <p:cNvSpPr>
            <a:spLocks noChangeArrowheads="1"/>
          </p:cNvSpPr>
          <p:nvPr/>
        </p:nvSpPr>
        <p:spPr bwMode="auto">
          <a:xfrm>
            <a:off x="6689725" y="2108200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31" name="Rectangle 24"/>
          <p:cNvSpPr>
            <a:spLocks noChangeArrowheads="1"/>
          </p:cNvSpPr>
          <p:nvPr/>
        </p:nvSpPr>
        <p:spPr bwMode="auto">
          <a:xfrm>
            <a:off x="6767513" y="2090738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32" name="Rectangle 25"/>
          <p:cNvSpPr>
            <a:spLocks noChangeArrowheads="1"/>
          </p:cNvSpPr>
          <p:nvPr/>
        </p:nvSpPr>
        <p:spPr bwMode="auto">
          <a:xfrm>
            <a:off x="6635750" y="2135188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33" name="Rectangle 26"/>
          <p:cNvSpPr>
            <a:spLocks noChangeArrowheads="1"/>
          </p:cNvSpPr>
          <p:nvPr/>
        </p:nvSpPr>
        <p:spPr bwMode="auto">
          <a:xfrm>
            <a:off x="6764338" y="2149475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34" name="Rectangle 27"/>
          <p:cNvSpPr>
            <a:spLocks noChangeArrowheads="1"/>
          </p:cNvSpPr>
          <p:nvPr/>
        </p:nvSpPr>
        <p:spPr bwMode="auto">
          <a:xfrm>
            <a:off x="6989763" y="2189163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35" name="Rectangle 28"/>
          <p:cNvSpPr>
            <a:spLocks noChangeArrowheads="1"/>
          </p:cNvSpPr>
          <p:nvPr/>
        </p:nvSpPr>
        <p:spPr bwMode="auto">
          <a:xfrm>
            <a:off x="5287963" y="636588"/>
            <a:ext cx="209550" cy="88900"/>
          </a:xfrm>
          <a:prstGeom prst="rect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426450" cy="61039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Smut fungus disease in the three regions                               </a:t>
            </a:r>
            <a:r>
              <a:rPr lang="en-US" altLang="en-US" sz="2400"/>
              <a:t>(focal + nonfocal populations)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2000"/>
          </a:p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663700" y="1406525"/>
          <a:ext cx="6413500" cy="497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3" imgW="7086532" imgH="5495769" progId="Excel.Chart.8">
                  <p:embed/>
                </p:oleObj>
              </mc:Choice>
              <mc:Fallback>
                <p:oleObj name="Chart" r:id="rId3" imgW="7086532" imgH="5495769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406525"/>
                        <a:ext cx="6413500" cy="497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428038" cy="61928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Conclusions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1. </a:t>
            </a:r>
            <a:r>
              <a:rPr lang="en-US" altLang="en-US" sz="2400" i="1"/>
              <a:t>Andropogon virginicus</a:t>
            </a:r>
            <a:r>
              <a:rPr lang="en-US" altLang="en-US" sz="2400"/>
              <a:t> occupies a wide range of environments in its native range, and naturalized and invasive non-native ranges provide very different environments than the native range.                                                                                      </a:t>
            </a:r>
            <a:r>
              <a:rPr lang="en-US" altLang="en-US" sz="2400">
                <a:solidFill>
                  <a:srgbClr val="3333CC"/>
                </a:solidFill>
              </a:rPr>
              <a:t>Naturally tolerant or genetically variable - preadapted for    spread into a wide range of environments.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1000"/>
          </a:p>
          <a:p>
            <a:pPr eaLnBrk="1" hangingPunct="1">
              <a:spcBef>
                <a:spcPct val="50000"/>
              </a:spcBef>
            </a:pPr>
            <a:endParaRPr lang="en-US" altLang="en-US" sz="1000"/>
          </a:p>
          <a:p>
            <a:pPr eaLnBrk="1" hangingPunct="1">
              <a:spcBef>
                <a:spcPct val="50000"/>
              </a:spcBef>
            </a:pPr>
            <a:endParaRPr lang="en-US" altLang="en-US" sz="1000"/>
          </a:p>
          <a:p>
            <a:pPr eaLnBrk="1" hangingPunct="1">
              <a:spcBef>
                <a:spcPct val="50000"/>
              </a:spcBef>
            </a:pPr>
            <a:r>
              <a:rPr lang="en-US" altLang="en-US" sz="1000"/>
              <a:t>.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49263" y="3332163"/>
            <a:ext cx="8108950" cy="146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2. Its competitive position in the community in the three ranges      appears similar, in terms of plant density.                                 </a:t>
            </a:r>
            <a:r>
              <a:rPr lang="en-US" altLang="en-US" sz="2400">
                <a:solidFill>
                  <a:srgbClr val="3333CC"/>
                </a:solidFill>
              </a:rPr>
              <a:t>What do we mean by “invasive?”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44500" y="4662488"/>
            <a:ext cx="8123238" cy="146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3.  Non-native populations appear to have escaped the smut fungus disease.                                                                     </a:t>
            </a:r>
            <a:r>
              <a:rPr lang="en-US" altLang="en-US" sz="2400">
                <a:solidFill>
                  <a:srgbClr val="3333CC"/>
                </a:solidFill>
              </a:rPr>
              <a:t>Potential for enemy release.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8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P111015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4092575" y="2078038"/>
            <a:ext cx="484822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>
                <a:solidFill>
                  <a:schemeClr val="bg1"/>
                </a:solidFill>
              </a:rPr>
              <a:t>Acknowledgements</a:t>
            </a:r>
            <a:r>
              <a:rPr lang="en-US" altLang="en-US" b="1">
                <a:solidFill>
                  <a:schemeClr val="bg1"/>
                </a:solidFill>
              </a:rPr>
              <a:t>                      USDA, TCNJ, Laura Melman, Scott Morrison Melman, and the many organizations that provided research permits.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426450" cy="6105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i="1"/>
              <a:t>Andropogon virginicus</a:t>
            </a:r>
            <a:r>
              <a:rPr lang="en-US" altLang="en-US" sz="3000"/>
              <a:t> (broomsedge) 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000"/>
              <a:t>Native in the east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000"/>
              <a:t>Naturalized in California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000"/>
              <a:t>Invasive in Hawai’i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/>
              <a:t>Do these populations differ in                      environmental                                         suitability,                                                   competitive abililty,                                                   escape from disease?               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</p:txBody>
      </p:sp>
      <p:pic>
        <p:nvPicPr>
          <p:cNvPr id="7171" name="Picture 4" descr="P10300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163" y="1633538"/>
            <a:ext cx="3416300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426450" cy="63341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Native broomsedge                                                    old field successional C</a:t>
            </a:r>
            <a:r>
              <a:rPr lang="en-US" altLang="en-US" sz="3000" baseline="-25000"/>
              <a:t>4</a:t>
            </a:r>
            <a:r>
              <a:rPr lang="en-US" altLang="en-US" sz="3000"/>
              <a:t> grass                                common on low fertility, acidic soils                                 a pasture weed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</p:txBody>
      </p:sp>
      <p:pic>
        <p:nvPicPr>
          <p:cNvPr id="8195" name="Picture 5" descr="P310047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4300" y="2390775"/>
            <a:ext cx="65913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3521075" cy="51911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Infection by the plant pathogen </a:t>
            </a:r>
            <a:r>
              <a:rPr lang="en-US" altLang="en-US" sz="3000" i="1"/>
              <a:t>Sporisorium ellisii</a:t>
            </a:r>
            <a:r>
              <a:rPr lang="en-US" altLang="en-US" sz="3000"/>
              <a:t>, a smut fungus (Basidiomycetes)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</p:txBody>
      </p:sp>
      <p:pic>
        <p:nvPicPr>
          <p:cNvPr id="9219" name="Picture 6" descr="P310161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2575" y="190500"/>
            <a:ext cx="4840288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31016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763" y="188913"/>
            <a:ext cx="3435350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P310161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217488"/>
            <a:ext cx="3290887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973138" y="6357938"/>
            <a:ext cx="740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(see Bojdani, Graf et al  poster)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52425" y="274638"/>
            <a:ext cx="8426450" cy="56483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Distribution in the United States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  <a:p>
            <a:pPr eaLnBrk="1" hangingPunct="1">
              <a:spcBef>
                <a:spcPct val="50000"/>
              </a:spcBef>
            </a:pPr>
            <a:endParaRPr lang="en-US" altLang="en-US" sz="3000"/>
          </a:p>
        </p:txBody>
      </p:sp>
      <p:pic>
        <p:nvPicPr>
          <p:cNvPr id="11267" name="Picture 5" descr="State Distributional Map for Andropogon virginicus 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100138"/>
            <a:ext cx="61087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anet's Master">
  <a:themeElements>
    <a:clrScheme name="Janet's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anet's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anet's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net's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net's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net's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net's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net's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net's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net's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net's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net's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net's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net's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947</Words>
  <Application>Microsoft Office PowerPoint</Application>
  <PresentationFormat>On-screen Show (4:3)</PresentationFormat>
  <Paragraphs>145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Times New Roman</vt:lpstr>
      <vt:lpstr>Arial</vt:lpstr>
      <vt:lpstr>Calibri</vt:lpstr>
      <vt:lpstr>Janet's Master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College of New Jersey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morrisja</dc:creator>
  <cp:lastModifiedBy>Janet Morrison</cp:lastModifiedBy>
  <cp:revision>42</cp:revision>
  <dcterms:created xsi:type="dcterms:W3CDTF">2007-03-14T01:20:57Z</dcterms:created>
  <dcterms:modified xsi:type="dcterms:W3CDTF">2016-02-10T19:11:13Z</dcterms:modified>
</cp:coreProperties>
</file>